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Lst>
  <p:sldSz cy="7772400" cx="10058400"/>
  <p:notesSz cx="6858000" cy="9144000"/>
  <p:embeddedFontLst>
    <p:embeddedFont>
      <p:font typeface="Anton"/>
      <p:regular r:id="rId14"/>
    </p:embeddedFon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Barlow Condensed"/>
      <p:regular r:id="rId25"/>
      <p:bold r:id="rId26"/>
      <p:italic r:id="rId27"/>
      <p:boldItalic r:id="rId28"/>
    </p:embeddedFont>
    <p:embeddedFont>
      <p:font typeface="Almendra"/>
      <p:regular r:id="rId29"/>
      <p:bold r:id="rId30"/>
      <p:italic r:id="rId31"/>
      <p:boldItalic r:id="rId32"/>
    </p:embeddedFont>
    <p:embeddedFont>
      <p:font typeface="Plus Jakarta Sans Medium"/>
      <p:regular r:id="rId33"/>
      <p:bold r:id="rId34"/>
      <p:italic r:id="rId35"/>
      <p:boldItalic r:id="rId36"/>
    </p:embeddedFont>
    <p:embeddedFont>
      <p:font typeface="Helvetica Neue"/>
      <p:regular r:id="rId37"/>
      <p:bold r:id="rId38"/>
      <p:italic r:id="rId39"/>
      <p:boldItalic r:id="rId40"/>
    </p:embeddedFont>
    <p:embeddedFont>
      <p:font typeface="UnifrakturMaguntia"/>
      <p:regular r:id="rId41"/>
    </p:embeddedFont>
    <p:embeddedFont>
      <p:font typeface="Archivo"/>
      <p:regular r:id="rId42"/>
      <p:bold r:id="rId43"/>
      <p:italic r:id="rId44"/>
      <p:boldItalic r:id="rId45"/>
    </p:embeddedFont>
    <p:embeddedFont>
      <p:font typeface="Inter Medium"/>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876F01-0A78-4C13-A056-674F6C8001D2}">
  <a:tblStyle styleId="{0E876F01-0A78-4C13-A056-674F6C8001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7980625-9E36-4311-A140-56C8751A037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HelveticaNeue-boldItalic.fntdata"/><Relationship Id="rId42" Type="http://schemas.openxmlformats.org/officeDocument/2006/relationships/font" Target="fonts/Archivo-regular.fntdata"/><Relationship Id="rId41" Type="http://schemas.openxmlformats.org/officeDocument/2006/relationships/font" Target="fonts/UnifrakturMaguntia-regular.fntdata"/><Relationship Id="rId44" Type="http://schemas.openxmlformats.org/officeDocument/2006/relationships/font" Target="fonts/Archivo-italic.fntdata"/><Relationship Id="rId43" Type="http://schemas.openxmlformats.org/officeDocument/2006/relationships/font" Target="fonts/Archivo-bold.fntdata"/><Relationship Id="rId46" Type="http://schemas.openxmlformats.org/officeDocument/2006/relationships/font" Target="fonts/InterMedium-regular.fntdata"/><Relationship Id="rId45" Type="http://schemas.openxmlformats.org/officeDocument/2006/relationships/font" Target="fonts/Archiv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InterMedium-italic.fntdata"/><Relationship Id="rId47" Type="http://schemas.openxmlformats.org/officeDocument/2006/relationships/font" Target="fonts/InterMedium-bold.fntdata"/><Relationship Id="rId49" Type="http://schemas.openxmlformats.org/officeDocument/2006/relationships/font" Target="fonts/Inter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Almendra-italic.fntdata"/><Relationship Id="rId30" Type="http://schemas.openxmlformats.org/officeDocument/2006/relationships/font" Target="fonts/Almendra-bold.fntdata"/><Relationship Id="rId33" Type="http://schemas.openxmlformats.org/officeDocument/2006/relationships/font" Target="fonts/PlusJakartaSansMedium-regular.fntdata"/><Relationship Id="rId32" Type="http://schemas.openxmlformats.org/officeDocument/2006/relationships/font" Target="fonts/Almendra-boldItalic.fntdata"/><Relationship Id="rId35" Type="http://schemas.openxmlformats.org/officeDocument/2006/relationships/font" Target="fonts/PlusJakartaSansMedium-italic.fntdata"/><Relationship Id="rId34" Type="http://schemas.openxmlformats.org/officeDocument/2006/relationships/font" Target="fonts/PlusJakartaSansMedium-bold.fntdata"/><Relationship Id="rId37" Type="http://schemas.openxmlformats.org/officeDocument/2006/relationships/font" Target="fonts/HelveticaNeue-regular.fntdata"/><Relationship Id="rId36" Type="http://schemas.openxmlformats.org/officeDocument/2006/relationships/font" Target="fonts/PlusJakartaSansMedium-boldItalic.fntdata"/><Relationship Id="rId39" Type="http://schemas.openxmlformats.org/officeDocument/2006/relationships/font" Target="fonts/HelveticaNeue-italic.fntdata"/><Relationship Id="rId38" Type="http://schemas.openxmlformats.org/officeDocument/2006/relationships/font" Target="fonts/HelveticaNeue-bold.fntdata"/><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26" Type="http://schemas.openxmlformats.org/officeDocument/2006/relationships/font" Target="fonts/BarlowCondensed-bold.fntdata"/><Relationship Id="rId25" Type="http://schemas.openxmlformats.org/officeDocument/2006/relationships/font" Target="fonts/BarlowCondensed-regular.fntdata"/><Relationship Id="rId28" Type="http://schemas.openxmlformats.org/officeDocument/2006/relationships/font" Target="fonts/BarlowCondensed-boldItalic.fntdata"/><Relationship Id="rId27" Type="http://schemas.openxmlformats.org/officeDocument/2006/relationships/font" Target="fonts/BarlowCondensed-italic.fntdata"/><Relationship Id="rId29" Type="http://schemas.openxmlformats.org/officeDocument/2006/relationships/font" Target="fonts/Almendra-regular.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font" Target="fonts/Anton-regular.fntdata"/><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0867e2b37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0867e2b37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0867e2b378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0867e2b378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0867e2b378_0_28: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0867e2b37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0867e2b378_0_67: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0867e2b378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0867e2b378_0_76: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0867e2b378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0867e2b378_0_10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0867e2b378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d631c9e37c_0_1: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d631c9e37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05 One column 1">
  <p:cSld name="CUSTOM_5_1">
    <p:bg>
      <p:bgPr>
        <a:solidFill>
          <a:srgbClr val="EEEEEE"/>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050116" y="219109"/>
            <a:ext cx="6066000" cy="865500"/>
          </a:xfrm>
          <a:prstGeom prst="rect">
            <a:avLst/>
          </a:prstGeom>
        </p:spPr>
        <p:txBody>
          <a:bodyPr anchorCtr="0" anchor="ctr" bIns="121900" lIns="121900" spcFirstLastPara="1" rIns="121900" wrap="square" tIns="121900">
            <a:noAutofit/>
          </a:bodyPr>
          <a:lstStyle>
            <a:lvl1pPr indent="0" lvl="0" marL="0" marR="0" algn="ctr">
              <a:lnSpc>
                <a:spcPct val="100000"/>
              </a:lnSpc>
              <a:spcBef>
                <a:spcPts val="0"/>
              </a:spcBef>
              <a:spcAft>
                <a:spcPts val="0"/>
              </a:spcAft>
              <a:buClr>
                <a:schemeClr val="dk1"/>
              </a:buClr>
              <a:buSzPts val="5000"/>
              <a:buFont typeface="UnifrakturMaguntia"/>
              <a:buNone/>
              <a:defRPr b="1" sz="5000">
                <a:latin typeface="UnifrakturMaguntia"/>
                <a:ea typeface="UnifrakturMaguntia"/>
                <a:cs typeface="UnifrakturMaguntia"/>
                <a:sym typeface="UnifrakturMaguntia"/>
              </a:defRPr>
            </a:lvl1pPr>
            <a:lvl2pPr lvl="1"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2pPr>
            <a:lvl3pPr lvl="2"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3pPr>
            <a:lvl4pPr lvl="3"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4pPr>
            <a:lvl5pPr lvl="4"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5pPr>
            <a:lvl6pPr lvl="5"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6pPr>
            <a:lvl7pPr lvl="6"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7pPr>
            <a:lvl8pPr lvl="7"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8pPr>
            <a:lvl9pPr lvl="8" algn="ctr">
              <a:spcBef>
                <a:spcPts val="0"/>
              </a:spcBef>
              <a:spcAft>
                <a:spcPts val="0"/>
              </a:spcAft>
              <a:buClr>
                <a:schemeClr val="dk1"/>
              </a:buClr>
              <a:buSzPts val="5000"/>
              <a:buFont typeface="Almendra"/>
              <a:buNone/>
              <a:defRPr b="1" sz="5000">
                <a:solidFill>
                  <a:schemeClr val="dk1"/>
                </a:solidFill>
                <a:latin typeface="Almendra"/>
                <a:ea typeface="Almendra"/>
                <a:cs typeface="Almendra"/>
                <a:sym typeface="Almendra"/>
              </a:defRPr>
            </a:lvl9pPr>
          </a:lstStyle>
          <a:p/>
        </p:txBody>
      </p:sp>
      <p:sp>
        <p:nvSpPr>
          <p:cNvPr id="52" name="Google Shape;52;p13"/>
          <p:cNvSpPr txBox="1"/>
          <p:nvPr>
            <p:ph idx="1" type="subTitle"/>
          </p:nvPr>
        </p:nvSpPr>
        <p:spPr>
          <a:xfrm>
            <a:off x="156377" y="1154151"/>
            <a:ext cx="9769200" cy="296400"/>
          </a:xfrm>
          <a:prstGeom prst="rect">
            <a:avLst/>
          </a:prstGeom>
        </p:spPr>
        <p:txBody>
          <a:bodyPr anchorCtr="0" anchor="ctr" bIns="96675" lIns="96675" spcFirstLastPara="1" rIns="96675" wrap="square" tIns="96675">
            <a:noAutofit/>
          </a:bodyPr>
          <a:lstStyle>
            <a:lvl1pPr lvl="0" algn="ctr">
              <a:lnSpc>
                <a:spcPct val="100000"/>
              </a:lnSpc>
              <a:spcBef>
                <a:spcPts val="0"/>
              </a:spcBef>
              <a:spcAft>
                <a:spcPts val="0"/>
              </a:spcAft>
              <a:buClr>
                <a:srgbClr val="FFFFFF"/>
              </a:buClr>
              <a:buSzPts val="1300"/>
              <a:buFont typeface="Archivo"/>
              <a:buNone/>
              <a:defRPr sz="1300">
                <a:solidFill>
                  <a:srgbClr val="FFFFFF"/>
                </a:solidFill>
                <a:latin typeface="Archivo"/>
                <a:ea typeface="Archivo"/>
                <a:cs typeface="Archivo"/>
                <a:sym typeface="Archivo"/>
              </a:defRPr>
            </a:lvl1pPr>
            <a:lvl2pPr lvl="1" algn="ctr">
              <a:lnSpc>
                <a:spcPct val="100000"/>
              </a:lnSpc>
              <a:spcBef>
                <a:spcPts val="0"/>
              </a:spcBef>
              <a:spcAft>
                <a:spcPts val="0"/>
              </a:spcAft>
              <a:buClr>
                <a:srgbClr val="FFFFFF"/>
              </a:buClr>
              <a:buSzPts val="1600"/>
              <a:buNone/>
              <a:defRPr b="1" sz="1600">
                <a:solidFill>
                  <a:srgbClr val="FFFFFF"/>
                </a:solidFill>
              </a:defRPr>
            </a:lvl2pPr>
            <a:lvl3pPr lvl="2" algn="ctr">
              <a:lnSpc>
                <a:spcPct val="100000"/>
              </a:lnSpc>
              <a:spcBef>
                <a:spcPts val="0"/>
              </a:spcBef>
              <a:spcAft>
                <a:spcPts val="0"/>
              </a:spcAft>
              <a:buClr>
                <a:srgbClr val="FFFFFF"/>
              </a:buClr>
              <a:buSzPts val="1600"/>
              <a:buNone/>
              <a:defRPr b="1" sz="1600">
                <a:solidFill>
                  <a:srgbClr val="FFFFFF"/>
                </a:solidFill>
              </a:defRPr>
            </a:lvl3pPr>
            <a:lvl4pPr lvl="3" algn="ctr">
              <a:lnSpc>
                <a:spcPct val="100000"/>
              </a:lnSpc>
              <a:spcBef>
                <a:spcPts val="0"/>
              </a:spcBef>
              <a:spcAft>
                <a:spcPts val="0"/>
              </a:spcAft>
              <a:buClr>
                <a:srgbClr val="FFFFFF"/>
              </a:buClr>
              <a:buSzPts val="1600"/>
              <a:buNone/>
              <a:defRPr b="1" sz="1600">
                <a:solidFill>
                  <a:srgbClr val="FFFFFF"/>
                </a:solidFill>
              </a:defRPr>
            </a:lvl4pPr>
            <a:lvl5pPr lvl="4" algn="ctr">
              <a:lnSpc>
                <a:spcPct val="100000"/>
              </a:lnSpc>
              <a:spcBef>
                <a:spcPts val="0"/>
              </a:spcBef>
              <a:spcAft>
                <a:spcPts val="0"/>
              </a:spcAft>
              <a:buClr>
                <a:srgbClr val="FFFFFF"/>
              </a:buClr>
              <a:buSzPts val="1600"/>
              <a:buNone/>
              <a:defRPr b="1" sz="1600">
                <a:solidFill>
                  <a:srgbClr val="FFFFFF"/>
                </a:solidFill>
              </a:defRPr>
            </a:lvl5pPr>
            <a:lvl6pPr lvl="5" algn="ctr">
              <a:lnSpc>
                <a:spcPct val="100000"/>
              </a:lnSpc>
              <a:spcBef>
                <a:spcPts val="0"/>
              </a:spcBef>
              <a:spcAft>
                <a:spcPts val="0"/>
              </a:spcAft>
              <a:buClr>
                <a:srgbClr val="FFFFFF"/>
              </a:buClr>
              <a:buSzPts val="1600"/>
              <a:buNone/>
              <a:defRPr b="1" sz="1600">
                <a:solidFill>
                  <a:srgbClr val="FFFFFF"/>
                </a:solidFill>
              </a:defRPr>
            </a:lvl6pPr>
            <a:lvl7pPr lvl="6" algn="ctr">
              <a:lnSpc>
                <a:spcPct val="100000"/>
              </a:lnSpc>
              <a:spcBef>
                <a:spcPts val="0"/>
              </a:spcBef>
              <a:spcAft>
                <a:spcPts val="0"/>
              </a:spcAft>
              <a:buClr>
                <a:srgbClr val="FFFFFF"/>
              </a:buClr>
              <a:buSzPts val="1600"/>
              <a:buNone/>
              <a:defRPr b="1" sz="1600">
                <a:solidFill>
                  <a:srgbClr val="FFFFFF"/>
                </a:solidFill>
              </a:defRPr>
            </a:lvl7pPr>
            <a:lvl8pPr lvl="7" algn="ctr">
              <a:lnSpc>
                <a:spcPct val="100000"/>
              </a:lnSpc>
              <a:spcBef>
                <a:spcPts val="0"/>
              </a:spcBef>
              <a:spcAft>
                <a:spcPts val="0"/>
              </a:spcAft>
              <a:buClr>
                <a:srgbClr val="FFFFFF"/>
              </a:buClr>
              <a:buSzPts val="1600"/>
              <a:buNone/>
              <a:defRPr b="1" sz="1600">
                <a:solidFill>
                  <a:srgbClr val="FFFFFF"/>
                </a:solidFill>
              </a:defRPr>
            </a:lvl8pPr>
            <a:lvl9pPr lvl="8" algn="ctr">
              <a:lnSpc>
                <a:spcPct val="100000"/>
              </a:lnSpc>
              <a:spcBef>
                <a:spcPts val="0"/>
              </a:spcBef>
              <a:spcAft>
                <a:spcPts val="0"/>
              </a:spcAft>
              <a:buClr>
                <a:srgbClr val="FFFFFF"/>
              </a:buClr>
              <a:buSzPts val="1600"/>
              <a:buNone/>
              <a:defRPr b="1" sz="1600">
                <a:solidFill>
                  <a:srgbClr val="FFFFFF"/>
                </a:solidFill>
              </a:defRPr>
            </a:lvl9pPr>
          </a:lstStyle>
          <a:p/>
        </p:txBody>
      </p:sp>
      <p:sp>
        <p:nvSpPr>
          <p:cNvPr id="53" name="Google Shape;53;p13"/>
          <p:cNvSpPr txBox="1"/>
          <p:nvPr>
            <p:ph idx="2" type="body"/>
          </p:nvPr>
        </p:nvSpPr>
        <p:spPr>
          <a:xfrm>
            <a:off x="156413" y="1540434"/>
            <a:ext cx="9769200" cy="2250000"/>
          </a:xfrm>
          <a:prstGeom prst="rect">
            <a:avLst/>
          </a:prstGeom>
        </p:spPr>
        <p:txBody>
          <a:bodyPr anchorCtr="0" anchor="t" bIns="96675" lIns="96675" spcFirstLastPara="1" rIns="96675" wrap="square" tIns="96675">
            <a:noAutofit/>
          </a:bodyPr>
          <a:lstStyle>
            <a:lvl1pPr indent="-990600" lvl="0" marL="457200">
              <a:spcBef>
                <a:spcPts val="0"/>
              </a:spcBef>
              <a:spcAft>
                <a:spcPts val="0"/>
              </a:spcAft>
              <a:buSzPts val="12000"/>
              <a:buFont typeface="Anton"/>
              <a:buChar char="●"/>
              <a:defRPr sz="12000">
                <a:latin typeface="Anton"/>
                <a:ea typeface="Anton"/>
                <a:cs typeface="Anton"/>
                <a:sym typeface="Anton"/>
              </a:defRPr>
            </a:lvl1pPr>
            <a:lvl2pPr indent="-990600" lvl="1" marL="914400">
              <a:spcBef>
                <a:spcPts val="1700"/>
              </a:spcBef>
              <a:spcAft>
                <a:spcPts val="0"/>
              </a:spcAft>
              <a:buSzPts val="12000"/>
              <a:buFont typeface="Anton"/>
              <a:buChar char="○"/>
              <a:defRPr sz="12000">
                <a:latin typeface="Anton"/>
                <a:ea typeface="Anton"/>
                <a:cs typeface="Anton"/>
                <a:sym typeface="Anton"/>
              </a:defRPr>
            </a:lvl2pPr>
            <a:lvl3pPr indent="-990600" lvl="2" marL="1371600">
              <a:spcBef>
                <a:spcPts val="1700"/>
              </a:spcBef>
              <a:spcAft>
                <a:spcPts val="0"/>
              </a:spcAft>
              <a:buSzPts val="12000"/>
              <a:buFont typeface="Anton"/>
              <a:buChar char="■"/>
              <a:defRPr sz="12000">
                <a:latin typeface="Anton"/>
                <a:ea typeface="Anton"/>
                <a:cs typeface="Anton"/>
                <a:sym typeface="Anton"/>
              </a:defRPr>
            </a:lvl3pPr>
            <a:lvl4pPr indent="-990600" lvl="3" marL="1828800">
              <a:spcBef>
                <a:spcPts val="1700"/>
              </a:spcBef>
              <a:spcAft>
                <a:spcPts val="0"/>
              </a:spcAft>
              <a:buSzPts val="12000"/>
              <a:buFont typeface="Anton"/>
              <a:buChar char="●"/>
              <a:defRPr sz="12000">
                <a:latin typeface="Anton"/>
                <a:ea typeface="Anton"/>
                <a:cs typeface="Anton"/>
                <a:sym typeface="Anton"/>
              </a:defRPr>
            </a:lvl4pPr>
            <a:lvl5pPr indent="-990600" lvl="4" marL="2286000">
              <a:spcBef>
                <a:spcPts val="1700"/>
              </a:spcBef>
              <a:spcAft>
                <a:spcPts val="0"/>
              </a:spcAft>
              <a:buSzPts val="12000"/>
              <a:buFont typeface="Anton"/>
              <a:buChar char="○"/>
              <a:defRPr sz="12000">
                <a:latin typeface="Anton"/>
                <a:ea typeface="Anton"/>
                <a:cs typeface="Anton"/>
                <a:sym typeface="Anton"/>
              </a:defRPr>
            </a:lvl5pPr>
            <a:lvl6pPr indent="-990600" lvl="5" marL="2743200">
              <a:spcBef>
                <a:spcPts val="1700"/>
              </a:spcBef>
              <a:spcAft>
                <a:spcPts val="0"/>
              </a:spcAft>
              <a:buSzPts val="12000"/>
              <a:buFont typeface="Anton"/>
              <a:buChar char="■"/>
              <a:defRPr sz="12000">
                <a:latin typeface="Anton"/>
                <a:ea typeface="Anton"/>
                <a:cs typeface="Anton"/>
                <a:sym typeface="Anton"/>
              </a:defRPr>
            </a:lvl6pPr>
            <a:lvl7pPr indent="-990600" lvl="6" marL="3200400">
              <a:spcBef>
                <a:spcPts val="1700"/>
              </a:spcBef>
              <a:spcAft>
                <a:spcPts val="0"/>
              </a:spcAft>
              <a:buSzPts val="12000"/>
              <a:buFont typeface="Anton"/>
              <a:buChar char="●"/>
              <a:defRPr sz="12000">
                <a:latin typeface="Anton"/>
                <a:ea typeface="Anton"/>
                <a:cs typeface="Anton"/>
                <a:sym typeface="Anton"/>
              </a:defRPr>
            </a:lvl7pPr>
            <a:lvl8pPr indent="-990600" lvl="7" marL="3657600">
              <a:spcBef>
                <a:spcPts val="1700"/>
              </a:spcBef>
              <a:spcAft>
                <a:spcPts val="0"/>
              </a:spcAft>
              <a:buSzPts val="12000"/>
              <a:buFont typeface="Anton"/>
              <a:buChar char="○"/>
              <a:defRPr sz="12000">
                <a:latin typeface="Anton"/>
                <a:ea typeface="Anton"/>
                <a:cs typeface="Anton"/>
                <a:sym typeface="Anton"/>
              </a:defRPr>
            </a:lvl8pPr>
            <a:lvl9pPr indent="-990600" lvl="8" marL="4114800">
              <a:spcBef>
                <a:spcPts val="1700"/>
              </a:spcBef>
              <a:spcAft>
                <a:spcPts val="1700"/>
              </a:spcAft>
              <a:buSzPts val="12000"/>
              <a:buFont typeface="Anton"/>
              <a:buChar char="■"/>
              <a:defRPr sz="12000">
                <a:latin typeface="Anton"/>
                <a:ea typeface="Anton"/>
                <a:cs typeface="Anton"/>
                <a:sym typeface="Anton"/>
              </a:defRPr>
            </a:lvl9pPr>
          </a:lstStyle>
          <a:p/>
        </p:txBody>
      </p:sp>
      <p:sp>
        <p:nvSpPr>
          <p:cNvPr id="54" name="Google Shape;54;p13"/>
          <p:cNvSpPr txBox="1"/>
          <p:nvPr>
            <p:ph idx="3" type="subTitle"/>
          </p:nvPr>
        </p:nvSpPr>
        <p:spPr>
          <a:xfrm>
            <a:off x="198497" y="3391224"/>
            <a:ext cx="9769200" cy="296400"/>
          </a:xfrm>
          <a:prstGeom prst="rect">
            <a:avLst/>
          </a:prstGeom>
        </p:spPr>
        <p:txBody>
          <a:bodyPr anchorCtr="0" anchor="ctr" bIns="96675" lIns="96675" spcFirstLastPara="1" rIns="96675" wrap="square" tIns="96675">
            <a:noAutofit/>
          </a:bodyPr>
          <a:lstStyle>
            <a:lvl1pPr lvl="0" algn="ctr">
              <a:lnSpc>
                <a:spcPct val="100000"/>
              </a:lnSpc>
              <a:spcBef>
                <a:spcPts val="0"/>
              </a:spcBef>
              <a:spcAft>
                <a:spcPts val="0"/>
              </a:spcAft>
              <a:buClr>
                <a:srgbClr val="FFFFFF"/>
              </a:buClr>
              <a:buSzPts val="1300"/>
              <a:buFont typeface="Archivo"/>
              <a:buNone/>
              <a:defRPr sz="1300">
                <a:solidFill>
                  <a:srgbClr val="FFFFFF"/>
                </a:solidFill>
                <a:latin typeface="Archivo"/>
                <a:ea typeface="Archivo"/>
                <a:cs typeface="Archivo"/>
                <a:sym typeface="Archivo"/>
              </a:defRPr>
            </a:lvl1pPr>
            <a:lvl2pPr lvl="1" algn="ctr">
              <a:lnSpc>
                <a:spcPct val="100000"/>
              </a:lnSpc>
              <a:spcBef>
                <a:spcPts val="0"/>
              </a:spcBef>
              <a:spcAft>
                <a:spcPts val="0"/>
              </a:spcAft>
              <a:buClr>
                <a:srgbClr val="FFFFFF"/>
              </a:buClr>
              <a:buSzPts val="1600"/>
              <a:buNone/>
              <a:defRPr b="1" sz="1600">
                <a:solidFill>
                  <a:srgbClr val="FFFFFF"/>
                </a:solidFill>
              </a:defRPr>
            </a:lvl2pPr>
            <a:lvl3pPr lvl="2" algn="ctr">
              <a:lnSpc>
                <a:spcPct val="100000"/>
              </a:lnSpc>
              <a:spcBef>
                <a:spcPts val="0"/>
              </a:spcBef>
              <a:spcAft>
                <a:spcPts val="0"/>
              </a:spcAft>
              <a:buClr>
                <a:srgbClr val="FFFFFF"/>
              </a:buClr>
              <a:buSzPts val="1600"/>
              <a:buNone/>
              <a:defRPr b="1" sz="1600">
                <a:solidFill>
                  <a:srgbClr val="FFFFFF"/>
                </a:solidFill>
              </a:defRPr>
            </a:lvl3pPr>
            <a:lvl4pPr lvl="3" algn="ctr">
              <a:lnSpc>
                <a:spcPct val="100000"/>
              </a:lnSpc>
              <a:spcBef>
                <a:spcPts val="0"/>
              </a:spcBef>
              <a:spcAft>
                <a:spcPts val="0"/>
              </a:spcAft>
              <a:buClr>
                <a:srgbClr val="FFFFFF"/>
              </a:buClr>
              <a:buSzPts val="1600"/>
              <a:buNone/>
              <a:defRPr b="1" sz="1600">
                <a:solidFill>
                  <a:srgbClr val="FFFFFF"/>
                </a:solidFill>
              </a:defRPr>
            </a:lvl4pPr>
            <a:lvl5pPr lvl="4" algn="ctr">
              <a:lnSpc>
                <a:spcPct val="100000"/>
              </a:lnSpc>
              <a:spcBef>
                <a:spcPts val="0"/>
              </a:spcBef>
              <a:spcAft>
                <a:spcPts val="0"/>
              </a:spcAft>
              <a:buClr>
                <a:srgbClr val="FFFFFF"/>
              </a:buClr>
              <a:buSzPts val="1600"/>
              <a:buNone/>
              <a:defRPr b="1" sz="1600">
                <a:solidFill>
                  <a:srgbClr val="FFFFFF"/>
                </a:solidFill>
              </a:defRPr>
            </a:lvl5pPr>
            <a:lvl6pPr lvl="5" algn="ctr">
              <a:lnSpc>
                <a:spcPct val="100000"/>
              </a:lnSpc>
              <a:spcBef>
                <a:spcPts val="0"/>
              </a:spcBef>
              <a:spcAft>
                <a:spcPts val="0"/>
              </a:spcAft>
              <a:buClr>
                <a:srgbClr val="FFFFFF"/>
              </a:buClr>
              <a:buSzPts val="1600"/>
              <a:buNone/>
              <a:defRPr b="1" sz="1600">
                <a:solidFill>
                  <a:srgbClr val="FFFFFF"/>
                </a:solidFill>
              </a:defRPr>
            </a:lvl6pPr>
            <a:lvl7pPr lvl="6" algn="ctr">
              <a:lnSpc>
                <a:spcPct val="100000"/>
              </a:lnSpc>
              <a:spcBef>
                <a:spcPts val="0"/>
              </a:spcBef>
              <a:spcAft>
                <a:spcPts val="0"/>
              </a:spcAft>
              <a:buClr>
                <a:srgbClr val="FFFFFF"/>
              </a:buClr>
              <a:buSzPts val="1600"/>
              <a:buNone/>
              <a:defRPr b="1" sz="1600">
                <a:solidFill>
                  <a:srgbClr val="FFFFFF"/>
                </a:solidFill>
              </a:defRPr>
            </a:lvl7pPr>
            <a:lvl8pPr lvl="7" algn="ctr">
              <a:lnSpc>
                <a:spcPct val="100000"/>
              </a:lnSpc>
              <a:spcBef>
                <a:spcPts val="0"/>
              </a:spcBef>
              <a:spcAft>
                <a:spcPts val="0"/>
              </a:spcAft>
              <a:buClr>
                <a:srgbClr val="FFFFFF"/>
              </a:buClr>
              <a:buSzPts val="1600"/>
              <a:buNone/>
              <a:defRPr b="1" sz="1600">
                <a:solidFill>
                  <a:srgbClr val="FFFFFF"/>
                </a:solidFill>
              </a:defRPr>
            </a:lvl8pPr>
            <a:lvl9pPr lvl="8" algn="ctr">
              <a:lnSpc>
                <a:spcPct val="100000"/>
              </a:lnSpc>
              <a:spcBef>
                <a:spcPts val="0"/>
              </a:spcBef>
              <a:spcAft>
                <a:spcPts val="0"/>
              </a:spcAft>
              <a:buClr>
                <a:srgbClr val="FFFFFF"/>
              </a:buClr>
              <a:buSzPts val="1600"/>
              <a:buNone/>
              <a:defRPr b="1" sz="1600">
                <a:solidFill>
                  <a:srgbClr val="FFFFFF"/>
                </a:solidFill>
              </a:defRPr>
            </a:lvl9pPr>
          </a:lstStyle>
          <a:p/>
        </p:txBody>
      </p:sp>
      <p:sp>
        <p:nvSpPr>
          <p:cNvPr id="55" name="Google Shape;55;p13"/>
          <p:cNvSpPr txBox="1"/>
          <p:nvPr/>
        </p:nvSpPr>
        <p:spPr>
          <a:xfrm>
            <a:off x="8332465" y="7506395"/>
            <a:ext cx="1875300" cy="18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Barlow Condensed"/>
                <a:ea typeface="Barlow Condensed"/>
                <a:cs typeface="Barlow Condensed"/>
                <a:sym typeface="Barlow Condensed"/>
              </a:rPr>
              <a:t>SLIDESMANIA.COM</a:t>
            </a:r>
            <a:endParaRPr>
              <a:solidFill>
                <a:schemeClr val="dk1"/>
              </a:solidFill>
              <a:latin typeface="Barlow Condensed"/>
              <a:ea typeface="Barlow Condensed"/>
              <a:cs typeface="Barlow Condensed"/>
              <a:sym typeface="Barlow Condense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01 Title">
  <p:cSld name="CUSTOM">
    <p:spTree>
      <p:nvGrpSpPr>
        <p:cNvPr id="56" name="Shape 56"/>
        <p:cNvGrpSpPr/>
        <p:nvPr/>
      </p:nvGrpSpPr>
      <p:grpSpPr>
        <a:xfrm>
          <a:off x="0" y="0"/>
          <a:ext cx="0" cy="0"/>
          <a:chOff x="0" y="0"/>
          <a:chExt cx="0" cy="0"/>
        </a:xfrm>
      </p:grpSpPr>
      <p:sp>
        <p:nvSpPr>
          <p:cNvPr id="57" name="Google Shape;57;p14"/>
          <p:cNvSpPr txBox="1"/>
          <p:nvPr/>
        </p:nvSpPr>
        <p:spPr>
          <a:xfrm rot="5400000">
            <a:off x="-254226" y="7156974"/>
            <a:ext cx="1122900" cy="30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Barlow Condensed"/>
                <a:ea typeface="Barlow Condensed"/>
                <a:cs typeface="Barlow Condensed"/>
                <a:sym typeface="Barlow Condensed"/>
              </a:rPr>
              <a:t>SLIDESMANIA.COM</a:t>
            </a:r>
            <a:endParaRPr>
              <a:solidFill>
                <a:schemeClr val="dk1"/>
              </a:solidFill>
              <a:latin typeface="Barlow Condensed"/>
              <a:ea typeface="Barlow Condensed"/>
              <a:cs typeface="Barlow Condensed"/>
              <a:sym typeface="Barlow Condense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jp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pic>
        <p:nvPicPr>
          <p:cNvPr id="62" name="Google Shape;62;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3" name="Google Shape;63;p15"/>
          <p:cNvSpPr txBox="1"/>
          <p:nvPr/>
        </p:nvSpPr>
        <p:spPr>
          <a:xfrm>
            <a:off x="0" y="0"/>
            <a:ext cx="10058400" cy="738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latin typeface="Halant"/>
                <a:ea typeface="Halant"/>
                <a:cs typeface="Halant"/>
                <a:sym typeface="Halant"/>
              </a:rPr>
              <a:t>Historical Significance</a:t>
            </a:r>
            <a:endParaRPr>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Chinese Philosophies &amp; Religion Notes </a:t>
            </a:r>
            <a:endParaRPr sz="1900">
              <a:latin typeface="Inter Medium"/>
              <a:ea typeface="Inter Medium"/>
              <a:cs typeface="Inter Medium"/>
              <a:sym typeface="Inter Medium"/>
            </a:endParaRPr>
          </a:p>
        </p:txBody>
      </p:sp>
      <p:pic>
        <p:nvPicPr>
          <p:cNvPr id="64" name="Google Shape;64;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5" name="Google Shape;6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7" name="Google Shape;67;p15"/>
          <p:cNvSpPr txBox="1"/>
          <p:nvPr/>
        </p:nvSpPr>
        <p:spPr>
          <a:xfrm>
            <a:off x="826962" y="1185417"/>
            <a:ext cx="8642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As you follow along to the presentation, use this sheet to take notes. Please be sure to keep these notes available during this unit.</a:t>
            </a:r>
            <a:endParaRPr sz="1200">
              <a:solidFill>
                <a:schemeClr val="dk1"/>
              </a:solidFill>
              <a:latin typeface="Inter"/>
              <a:ea typeface="Inter"/>
              <a:cs typeface="Inter"/>
              <a:sym typeface="Inter"/>
            </a:endParaRPr>
          </a:p>
        </p:txBody>
      </p:sp>
      <p:graphicFrame>
        <p:nvGraphicFramePr>
          <p:cNvPr id="68" name="Google Shape;68;p15"/>
          <p:cNvGraphicFramePr/>
          <p:nvPr/>
        </p:nvGraphicFramePr>
        <p:xfrm>
          <a:off x="840150" y="1835175"/>
          <a:ext cx="3000000" cy="3000000"/>
        </p:xfrm>
        <a:graphic>
          <a:graphicData uri="http://schemas.openxmlformats.org/drawingml/2006/table">
            <a:tbl>
              <a:tblPr>
                <a:noFill/>
                <a:tableStyleId>{0E876F01-0A78-4C13-A056-674F6C8001D2}</a:tableStyleId>
              </a:tblPr>
              <a:tblGrid>
                <a:gridCol w="2792750"/>
                <a:gridCol w="2792750"/>
                <a:gridCol w="2792750"/>
              </a:tblGrid>
              <a:tr h="598300">
                <a:tc gridSpan="3">
                  <a:txBody>
                    <a:bodyPr/>
                    <a:lstStyle/>
                    <a:p>
                      <a:pPr indent="0" lvl="0" marL="0" rtl="0" algn="ctr">
                        <a:spcBef>
                          <a:spcPts val="0"/>
                        </a:spcBef>
                        <a:spcAft>
                          <a:spcPts val="0"/>
                        </a:spcAft>
                        <a:buNone/>
                      </a:pPr>
                      <a:r>
                        <a:rPr b="1" lang="en" sz="1100">
                          <a:latin typeface="Inter"/>
                          <a:ea typeface="Inter"/>
                          <a:cs typeface="Inter"/>
                          <a:sym typeface="Inter"/>
                        </a:rPr>
                        <a:t>Briefly explain the rise of the Ming Dynasty</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98300">
                <a:tc>
                  <a:txBody>
                    <a:bodyPr/>
                    <a:lstStyle/>
                    <a:p>
                      <a:pPr indent="0" lvl="0" marL="0" rtl="0" algn="ctr">
                        <a:spcBef>
                          <a:spcPts val="0"/>
                        </a:spcBef>
                        <a:spcAft>
                          <a:spcPts val="0"/>
                        </a:spcAft>
                        <a:buNone/>
                      </a:pPr>
                      <a:r>
                        <a:rPr b="1" lang="en" sz="1100">
                          <a:latin typeface="Inter"/>
                          <a:ea typeface="Inter"/>
                          <a:cs typeface="Inter"/>
                          <a:sym typeface="Inter"/>
                        </a:rPr>
                        <a:t>Confucianism</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Buddhism</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Daoism</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33875">
                <a:tc>
                  <a:txBody>
                    <a:bodyPr/>
                    <a:lstStyle/>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b="1"/>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69" name="Google Shape;69;p15"/>
          <p:cNvSpPr txBox="1"/>
          <p:nvPr/>
        </p:nvSpPr>
        <p:spPr>
          <a:xfrm>
            <a:off x="934375" y="824225"/>
            <a:ext cx="82839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pic>
        <p:nvPicPr>
          <p:cNvPr id="74" name="Google Shape;74;p16"/>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6"/>
          <p:cNvSpPr txBox="1"/>
          <p:nvPr/>
        </p:nvSpPr>
        <p:spPr>
          <a:xfrm>
            <a:off x="0" y="0"/>
            <a:ext cx="10058400" cy="81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800">
                <a:latin typeface="Inter Medium"/>
                <a:ea typeface="Inter Medium"/>
                <a:cs typeface="Inter Medium"/>
                <a:sym typeface="Inter Medium"/>
              </a:rPr>
              <a:t>Chinese Philosophies &amp; Religion Influence: Document A</a:t>
            </a:r>
            <a:endParaRPr sz="1800">
              <a:latin typeface="Inter Medium"/>
              <a:ea typeface="Inter Medium"/>
              <a:cs typeface="Inter Medium"/>
              <a:sym typeface="Inter Medium"/>
            </a:endParaRPr>
          </a:p>
        </p:txBody>
      </p:sp>
      <p:pic>
        <p:nvPicPr>
          <p:cNvPr id="76" name="Google Shape;76;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7" name="Google Shape;77;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9" name="Google Shape;79;p16"/>
          <p:cNvGraphicFramePr/>
          <p:nvPr/>
        </p:nvGraphicFramePr>
        <p:xfrm>
          <a:off x="279875" y="1090075"/>
          <a:ext cx="3000000" cy="3000000"/>
        </p:xfrm>
        <a:graphic>
          <a:graphicData uri="http://schemas.openxmlformats.org/drawingml/2006/table">
            <a:tbl>
              <a:tblPr>
                <a:noFill/>
                <a:tableStyleId>{47980625-9E36-4311-A140-56C8751A037A}</a:tableStyleId>
              </a:tblPr>
              <a:tblGrid>
                <a:gridCol w="7699950"/>
                <a:gridCol w="1968800"/>
              </a:tblGrid>
              <a:tr h="6133600">
                <a:tc>
                  <a:txBody>
                    <a:bodyPr/>
                    <a:lstStyle/>
                    <a:p>
                      <a:pPr indent="0" lvl="0" marL="0" rtl="0" algn="ctr">
                        <a:spcBef>
                          <a:spcPts val="0"/>
                        </a:spcBef>
                        <a:spcAft>
                          <a:spcPts val="0"/>
                        </a:spcAft>
                        <a:buNone/>
                      </a:pPr>
                      <a:r>
                        <a:rPr b="1" lang="en">
                          <a:latin typeface="Helvetica Neue"/>
                          <a:ea typeface="Helvetica Neue"/>
                          <a:cs typeface="Helvetica Neue"/>
                          <a:sym typeface="Helvetica Neue"/>
                        </a:rPr>
                        <a:t>From the fall of the Han Dynasty (220 AD) to the founding of the Ming Dynasty (1368), Daoist and Buddhist ideas competed with traditional Chinese Confucianism for dominance in the government and the minds of the people of China. </a:t>
                      </a:r>
                      <a:endParaRPr b="1">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ctr">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t/>
                      </a:r>
                      <a:endParaRPr b="1" sz="1200">
                        <a:latin typeface="Helvetica Neue"/>
                        <a:ea typeface="Helvetica Neue"/>
                        <a:cs typeface="Helvetica Neue"/>
                        <a:sym typeface="Helvetica Neue"/>
                      </a:endParaRPr>
                    </a:p>
                    <a:p>
                      <a:pPr indent="0" lvl="0" marL="0" rtl="0" algn="l">
                        <a:spcBef>
                          <a:spcPts val="0"/>
                        </a:spcBef>
                        <a:spcAft>
                          <a:spcPts val="0"/>
                        </a:spcAft>
                        <a:buNone/>
                      </a:pPr>
                      <a:r>
                        <a:rPr b="1" lang="en" sz="1200">
                          <a:latin typeface="Helvetica Neue"/>
                          <a:ea typeface="Helvetica Neue"/>
                          <a:cs typeface="Helvetica Neue"/>
                          <a:sym typeface="Helvetica Neue"/>
                        </a:rPr>
                        <a:t>Changes in Popular Opinion and the State</a:t>
                      </a:r>
                      <a:endParaRPr b="1" sz="1200">
                        <a:latin typeface="Helvetica Neue"/>
                        <a:ea typeface="Helvetica Neue"/>
                        <a:cs typeface="Helvetica Neue"/>
                        <a:sym typeface="Helvetica Neue"/>
                      </a:endParaRPr>
                    </a:p>
                    <a:p>
                      <a:pPr indent="0" lvl="0" marL="0" rtl="0" algn="l">
                        <a:spcBef>
                          <a:spcPts val="0"/>
                        </a:spcBef>
                        <a:spcAft>
                          <a:spcPts val="0"/>
                        </a:spcAft>
                        <a:buNone/>
                      </a:pPr>
                      <a:r>
                        <a:rPr lang="en" sz="1100">
                          <a:latin typeface="Helvetica Neue"/>
                          <a:ea typeface="Helvetica Neue"/>
                          <a:cs typeface="Helvetica Neue"/>
                          <a:sym typeface="Helvetica Neue"/>
                        </a:rPr>
                        <a:t>Negative reactions to the importance of Buddhism in Chinese life started in the later Tang Dynasty (618-907) and continued as the Mongols promoted Buddhism during the Yuan Dynasty (1271-1368). As the Yuan Dynasty declined, many in China </a:t>
                      </a:r>
                      <a:r>
                        <a:rPr b="1" lang="en" sz="1100">
                          <a:latin typeface="Helvetica Neue"/>
                          <a:ea typeface="Helvetica Neue"/>
                          <a:cs typeface="Helvetica Neue"/>
                          <a:sym typeface="Helvetica Neue"/>
                        </a:rPr>
                        <a:t>wanted a change from Mongol leadership to Chinese rule</a:t>
                      </a:r>
                      <a:r>
                        <a:rPr lang="en" sz="1100">
                          <a:latin typeface="Helvetica Neue"/>
                          <a:ea typeface="Helvetica Neue"/>
                          <a:cs typeface="Helvetica Neue"/>
                          <a:sym typeface="Helvetica Neue"/>
                        </a:rPr>
                        <a:t> and </a:t>
                      </a:r>
                      <a:r>
                        <a:rPr b="1" lang="en" sz="1100">
                          <a:latin typeface="Helvetica Neue"/>
                          <a:ea typeface="Helvetica Neue"/>
                          <a:cs typeface="Helvetica Neue"/>
                          <a:sym typeface="Helvetica Neue"/>
                        </a:rPr>
                        <a:t>from</a:t>
                      </a:r>
                      <a:r>
                        <a:rPr lang="en" sz="1100">
                          <a:latin typeface="Helvetica Neue"/>
                          <a:ea typeface="Helvetica Neue"/>
                          <a:cs typeface="Helvetica Neue"/>
                          <a:sym typeface="Helvetica Neue"/>
                        </a:rPr>
                        <a:t> </a:t>
                      </a:r>
                      <a:r>
                        <a:rPr b="1" lang="en" sz="1100">
                          <a:latin typeface="Helvetica Neue"/>
                          <a:ea typeface="Helvetica Neue"/>
                          <a:cs typeface="Helvetica Neue"/>
                          <a:sym typeface="Helvetica Neue"/>
                        </a:rPr>
                        <a:t>Buddhism and Daoism to Confucianism</a:t>
                      </a:r>
                      <a:r>
                        <a:rPr lang="en" sz="1100">
                          <a:latin typeface="Helvetica Neue"/>
                          <a:ea typeface="Helvetica Neue"/>
                          <a:cs typeface="Helvetica Neue"/>
                          <a:sym typeface="Helvetica Neue"/>
                        </a:rPr>
                        <a:t>. In addition to disagreements over philosophy, many painted </a:t>
                      </a:r>
                      <a:r>
                        <a:rPr b="1" lang="en" sz="1100">
                          <a:latin typeface="Helvetica Neue"/>
                          <a:ea typeface="Helvetica Neue"/>
                          <a:cs typeface="Helvetica Neue"/>
                          <a:sym typeface="Helvetica Neue"/>
                        </a:rPr>
                        <a:t>Buddhism as an unwanted foreign influence</a:t>
                      </a:r>
                      <a:r>
                        <a:rPr lang="en" sz="1100">
                          <a:latin typeface="Helvetica Neue"/>
                          <a:ea typeface="Helvetica Neue"/>
                          <a:cs typeface="Helvetica Neue"/>
                          <a:sym typeface="Helvetica Neue"/>
                        </a:rPr>
                        <a:t> and the state was not pleased with the large amount of tax-free land that Buddhist monasteries owned.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ctr">
                        <a:spcBef>
                          <a:spcPts val="0"/>
                        </a:spcBef>
                        <a:spcAft>
                          <a:spcPts val="0"/>
                        </a:spcAft>
                        <a:buNone/>
                      </a:pPr>
                      <a:r>
                        <a:rPr b="1" lang="en">
                          <a:latin typeface="Helvetica Neue"/>
                          <a:ea typeface="Helvetica Neue"/>
                          <a:cs typeface="Helvetica Neue"/>
                          <a:sym typeface="Helvetica Neue"/>
                        </a:rPr>
                        <a:t>As a result of the disagreements over whether Buddhism, Confucianism, or Daoism should influence life and government, NEO-CONFUCIANISM was born....</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rPr b="1" lang="en">
                          <a:latin typeface="Helvetica Neue"/>
                          <a:ea typeface="Helvetica Neue"/>
                          <a:cs typeface="Helvetica Neue"/>
                          <a:sym typeface="Helvetica Neue"/>
                        </a:rPr>
                        <a:t>NEO = NEW + CONFUCIANISM = NEW CONFUCIANISM</a:t>
                      </a:r>
                      <a:endParaRPr b="1">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rPr b="1" lang="en" sz="1200">
                          <a:latin typeface="Helvetica Neue"/>
                          <a:ea typeface="Helvetica Neue"/>
                          <a:cs typeface="Helvetica Neue"/>
                          <a:sym typeface="Helvetica Neue"/>
                        </a:rPr>
                        <a:t>What was new about this Neo-Confucianism? </a:t>
                      </a:r>
                      <a:endParaRPr b="1" sz="1200">
                        <a:latin typeface="Helvetica Neue"/>
                        <a:ea typeface="Helvetica Neue"/>
                        <a:cs typeface="Helvetica Neue"/>
                        <a:sym typeface="Helvetica Neue"/>
                      </a:endParaRPr>
                    </a:p>
                    <a:p>
                      <a:pPr indent="0" lvl="0" marL="0" rtl="0" algn="l">
                        <a:spcBef>
                          <a:spcPts val="0"/>
                        </a:spcBef>
                        <a:spcAft>
                          <a:spcPts val="0"/>
                        </a:spcAft>
                        <a:buNone/>
                      </a:pPr>
                      <a:r>
                        <a:rPr lang="en" sz="1100">
                          <a:latin typeface="Helvetica Neue"/>
                          <a:ea typeface="Helvetica Neue"/>
                          <a:cs typeface="Helvetica Neue"/>
                          <a:sym typeface="Helvetica Neue"/>
                        </a:rPr>
                        <a:t>Neo-Confucianism incorporated aspects of Buddhism and Daoism into traditional Confucian beliefs about the importance of order to create harmony in society. </a:t>
                      </a:r>
                      <a:endParaRPr sz="1100">
                        <a:latin typeface="Helvetica Neue"/>
                        <a:ea typeface="Helvetica Neue"/>
                        <a:cs typeface="Helvetica Neue"/>
                        <a:sym typeface="Helvetica Neue"/>
                      </a:endParaRPr>
                    </a:p>
                    <a:p>
                      <a:pPr indent="0" lvl="0" marL="0" rtl="0" algn="l">
                        <a:spcBef>
                          <a:spcPts val="0"/>
                        </a:spcBef>
                        <a:spcAft>
                          <a:spcPts val="0"/>
                        </a:spcAft>
                        <a:buNone/>
                      </a:pPr>
                      <a:r>
                        <a:rPr b="1" lang="en" sz="1200">
                          <a:latin typeface="Helvetica Neue"/>
                          <a:ea typeface="Helvetica Neue"/>
                          <a:cs typeface="Helvetica Neue"/>
                          <a:sym typeface="Helvetica Neue"/>
                        </a:rPr>
                        <a:t>Which dynasty was the first to embrace this new philosophy?</a:t>
                      </a:r>
                      <a:r>
                        <a:rPr i="1" lang="en" sz="1100">
                          <a:latin typeface="Helvetica Neue"/>
                          <a:ea typeface="Helvetica Neue"/>
                          <a:cs typeface="Helvetica Neue"/>
                          <a:sym typeface="Helvetica Neue"/>
                        </a:rPr>
                        <a:t> </a:t>
                      </a:r>
                      <a:endParaRPr i="1" sz="1100">
                        <a:latin typeface="Helvetica Neue"/>
                        <a:ea typeface="Helvetica Neue"/>
                        <a:cs typeface="Helvetica Neue"/>
                        <a:sym typeface="Helvetica Neue"/>
                      </a:endParaRPr>
                    </a:p>
                    <a:p>
                      <a:pPr indent="0" lvl="0" marL="0" rtl="0" algn="l">
                        <a:spcBef>
                          <a:spcPts val="0"/>
                        </a:spcBef>
                        <a:spcAft>
                          <a:spcPts val="0"/>
                        </a:spcAft>
                        <a:buNone/>
                      </a:pPr>
                      <a:r>
                        <a:rPr lang="en" sz="1100">
                          <a:latin typeface="Helvetica Neue"/>
                          <a:ea typeface="Helvetica Neue"/>
                          <a:cs typeface="Helvetica Neue"/>
                          <a:sym typeface="Helvetica Neue"/>
                        </a:rPr>
                        <a:t>Neo-Confucianism started during the Song Dynasty (960-1279), but did not became the official belief system until after the fall of the Yuan Dynasty. The Ming (1368-1644) and Qing (1644-1911) Dynasties were the first to embrace Neo-Confucianism. </a:t>
                      </a:r>
                      <a:endParaRPr sz="1100">
                        <a:latin typeface="Helvetica Neue"/>
                        <a:ea typeface="Helvetica Neue"/>
                        <a:cs typeface="Helvetica Neue"/>
                        <a:sym typeface="Helvetica Neue"/>
                      </a:endParaRPr>
                    </a:p>
                  </a:txBody>
                  <a:tcPr marT="63500" marB="63500" marR="63500" marL="63500"/>
                </a:tc>
                <a:tc>
                  <a:txBody>
                    <a:bodyPr/>
                    <a:lstStyle/>
                    <a:p>
                      <a:pPr indent="0" lvl="0" marL="0" rtl="0" algn="l">
                        <a:spcBef>
                          <a:spcPts val="0"/>
                        </a:spcBef>
                        <a:spcAft>
                          <a:spcPts val="0"/>
                        </a:spcAft>
                        <a:buNone/>
                      </a:pPr>
                      <a:r>
                        <a:rPr lang="en" sz="1100">
                          <a:latin typeface="Helvetica Neue"/>
                          <a:ea typeface="Helvetica Neue"/>
                          <a:cs typeface="Helvetica Neue"/>
                          <a:sym typeface="Helvetica Neue"/>
                        </a:rPr>
                        <a:t>1. Why would people fight over which religion influenced the government?</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rPr lang="en" sz="1100">
                          <a:latin typeface="Helvetica Neue"/>
                          <a:ea typeface="Helvetica Neue"/>
                          <a:cs typeface="Helvetica Neue"/>
                          <a:sym typeface="Helvetica Neue"/>
                        </a:rPr>
                        <a:t>2. Why was Buddhism considered “an unwanted foreign influence?</a:t>
                      </a:r>
                      <a:endParaRPr sz="1100">
                        <a:latin typeface="Helvetica Neue"/>
                        <a:ea typeface="Helvetica Neue"/>
                        <a:cs typeface="Helvetica Neue"/>
                        <a:sym typeface="Helvetica Neue"/>
                      </a:endParaRPr>
                    </a:p>
                  </a:txBody>
                  <a:tcPr marT="63500" marB="63500" marR="63500" marL="63500"/>
                </a:tc>
              </a:tr>
            </a:tbl>
          </a:graphicData>
        </a:graphic>
      </p:graphicFrame>
      <p:sp>
        <p:nvSpPr>
          <p:cNvPr id="80" name="Google Shape;80;p16"/>
          <p:cNvSpPr/>
          <p:nvPr/>
        </p:nvSpPr>
        <p:spPr>
          <a:xfrm>
            <a:off x="773600" y="1956900"/>
            <a:ext cx="1421700" cy="1412400"/>
          </a:xfrm>
          <a:prstGeom prst="rect">
            <a:avLst/>
          </a:prstGeom>
          <a:solidFill>
            <a:srgbClr val="CFE2F3"/>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Han Dynasty</a:t>
            </a:r>
            <a:endParaRPr b="1"/>
          </a:p>
          <a:p>
            <a:pPr indent="0" lvl="0" marL="0" rtl="0" algn="ctr">
              <a:spcBef>
                <a:spcPts val="0"/>
              </a:spcBef>
              <a:spcAft>
                <a:spcPts val="0"/>
              </a:spcAft>
              <a:buNone/>
            </a:pPr>
            <a:r>
              <a:t/>
            </a:r>
            <a:endParaRPr b="1"/>
          </a:p>
          <a:p>
            <a:pPr indent="0" lvl="0" marL="0" rtl="0" algn="ctr">
              <a:spcBef>
                <a:spcPts val="0"/>
              </a:spcBef>
              <a:spcAft>
                <a:spcPts val="0"/>
              </a:spcAft>
              <a:buNone/>
            </a:pPr>
            <a:r>
              <a:rPr lang="en"/>
              <a:t>Confucianism</a:t>
            </a:r>
            <a:endParaRPr/>
          </a:p>
          <a:p>
            <a:pPr indent="0" lvl="0" marL="0" rtl="0" algn="ctr">
              <a:spcBef>
                <a:spcPts val="0"/>
              </a:spcBef>
              <a:spcAft>
                <a:spcPts val="0"/>
              </a:spcAft>
              <a:buNone/>
            </a:pPr>
            <a:r>
              <a:t/>
            </a:r>
            <a:endParaRPr b="1"/>
          </a:p>
        </p:txBody>
      </p:sp>
      <p:cxnSp>
        <p:nvCxnSpPr>
          <p:cNvPr id="81" name="Google Shape;81;p16"/>
          <p:cNvCxnSpPr/>
          <p:nvPr/>
        </p:nvCxnSpPr>
        <p:spPr>
          <a:xfrm>
            <a:off x="2405525" y="2643975"/>
            <a:ext cx="629700" cy="0"/>
          </a:xfrm>
          <a:prstGeom prst="straightConnector1">
            <a:avLst/>
          </a:prstGeom>
          <a:noFill/>
          <a:ln cap="flat" cmpd="sng" w="19050">
            <a:solidFill>
              <a:srgbClr val="000000"/>
            </a:solidFill>
            <a:prstDash val="solid"/>
            <a:round/>
            <a:headEnd len="med" w="med" type="none"/>
            <a:tailEnd len="med" w="med" type="triangle"/>
          </a:ln>
        </p:spPr>
      </p:cxnSp>
      <p:sp>
        <p:nvSpPr>
          <p:cNvPr id="82" name="Google Shape;82;p16"/>
          <p:cNvSpPr/>
          <p:nvPr/>
        </p:nvSpPr>
        <p:spPr>
          <a:xfrm>
            <a:off x="3206825" y="1937775"/>
            <a:ext cx="1421700" cy="1412400"/>
          </a:xfrm>
          <a:prstGeom prst="rect">
            <a:avLst/>
          </a:prstGeom>
          <a:solidFill>
            <a:srgbClr val="CFE2F3"/>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before Mongols</a:t>
            </a:r>
            <a:endParaRPr b="1"/>
          </a:p>
          <a:p>
            <a:pPr indent="0" lvl="0" marL="0" rtl="0" algn="ctr">
              <a:spcBef>
                <a:spcPts val="0"/>
              </a:spcBef>
              <a:spcAft>
                <a:spcPts val="0"/>
              </a:spcAft>
              <a:buNone/>
            </a:pPr>
            <a:r>
              <a:t/>
            </a:r>
            <a:endParaRPr b="1"/>
          </a:p>
          <a:p>
            <a:pPr indent="0" lvl="0" marL="0" rtl="0" algn="ctr">
              <a:spcBef>
                <a:spcPts val="0"/>
              </a:spcBef>
              <a:spcAft>
                <a:spcPts val="0"/>
              </a:spcAft>
              <a:buNone/>
            </a:pPr>
            <a:r>
              <a:rPr lang="en"/>
              <a:t>Daoism &amp; Buddhism</a:t>
            </a:r>
            <a:endParaRPr/>
          </a:p>
          <a:p>
            <a:pPr indent="0" lvl="0" marL="0" rtl="0" algn="ctr">
              <a:spcBef>
                <a:spcPts val="0"/>
              </a:spcBef>
              <a:spcAft>
                <a:spcPts val="0"/>
              </a:spcAft>
              <a:buNone/>
            </a:pPr>
            <a:r>
              <a:t/>
            </a:r>
            <a:endParaRPr b="1"/>
          </a:p>
        </p:txBody>
      </p:sp>
      <p:cxnSp>
        <p:nvCxnSpPr>
          <p:cNvPr id="83" name="Google Shape;83;p16"/>
          <p:cNvCxnSpPr/>
          <p:nvPr/>
        </p:nvCxnSpPr>
        <p:spPr>
          <a:xfrm>
            <a:off x="4857425" y="2681725"/>
            <a:ext cx="629700" cy="0"/>
          </a:xfrm>
          <a:prstGeom prst="straightConnector1">
            <a:avLst/>
          </a:prstGeom>
          <a:noFill/>
          <a:ln cap="flat" cmpd="sng" w="19050">
            <a:solidFill>
              <a:srgbClr val="000000"/>
            </a:solidFill>
            <a:prstDash val="solid"/>
            <a:round/>
            <a:headEnd len="med" w="med" type="none"/>
            <a:tailEnd len="med" w="med" type="triangle"/>
          </a:ln>
        </p:spPr>
      </p:cxnSp>
      <p:sp>
        <p:nvSpPr>
          <p:cNvPr id="84" name="Google Shape;84;p16"/>
          <p:cNvSpPr/>
          <p:nvPr/>
        </p:nvSpPr>
        <p:spPr>
          <a:xfrm>
            <a:off x="5658725" y="1956900"/>
            <a:ext cx="1421700" cy="1412400"/>
          </a:xfrm>
          <a:prstGeom prst="rect">
            <a:avLst/>
          </a:prstGeom>
          <a:solidFill>
            <a:srgbClr val="CFE2F3"/>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t>Mongols </a:t>
            </a:r>
            <a:endParaRPr b="1"/>
          </a:p>
          <a:p>
            <a:pPr indent="0" lvl="0" marL="0" rtl="0" algn="ctr">
              <a:spcBef>
                <a:spcPts val="0"/>
              </a:spcBef>
              <a:spcAft>
                <a:spcPts val="0"/>
              </a:spcAft>
              <a:buNone/>
            </a:pPr>
            <a:r>
              <a:rPr b="1" lang="en" sz="1000"/>
              <a:t>(Yuan Dynasty)</a:t>
            </a:r>
            <a:endParaRPr b="1" sz="1000"/>
          </a:p>
          <a:p>
            <a:pPr indent="0" lvl="0" marL="0" rtl="0" algn="ctr">
              <a:spcBef>
                <a:spcPts val="0"/>
              </a:spcBef>
              <a:spcAft>
                <a:spcPts val="0"/>
              </a:spcAft>
              <a:buNone/>
            </a:pPr>
            <a:r>
              <a:t/>
            </a:r>
            <a:endParaRPr b="1"/>
          </a:p>
          <a:p>
            <a:pPr indent="0" lvl="0" marL="0" rtl="0" algn="ctr">
              <a:spcBef>
                <a:spcPts val="0"/>
              </a:spcBef>
              <a:spcAft>
                <a:spcPts val="0"/>
              </a:spcAft>
              <a:buNone/>
            </a:pPr>
            <a:r>
              <a:rPr lang="en"/>
              <a:t>Buddhism</a:t>
            </a:r>
            <a:endParaRPr/>
          </a:p>
          <a:p>
            <a:pPr indent="0" lvl="0" marL="0" rtl="0" algn="ctr">
              <a:spcBef>
                <a:spcPts val="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7"/>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90" name="Google Shape;90;p17"/>
          <p:cNvSpPr txBox="1"/>
          <p:nvPr/>
        </p:nvSpPr>
        <p:spPr>
          <a:xfrm>
            <a:off x="0" y="0"/>
            <a:ext cx="10058400" cy="81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800">
                <a:latin typeface="Inter Medium"/>
                <a:ea typeface="Inter Medium"/>
                <a:cs typeface="Inter Medium"/>
                <a:sym typeface="Inter Medium"/>
              </a:rPr>
              <a:t>Chinese Philosophies &amp; Religion Influence: Document A</a:t>
            </a:r>
            <a:endParaRPr sz="1800">
              <a:latin typeface="Inter Medium"/>
              <a:ea typeface="Inter Medium"/>
              <a:cs typeface="Inter Medium"/>
              <a:sym typeface="Inter Medium"/>
            </a:endParaRPr>
          </a:p>
        </p:txBody>
      </p:sp>
      <p:pic>
        <p:nvPicPr>
          <p:cNvPr id="91" name="Google Shape;91;p1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92" name="Google Shape;92;p1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4" name="Google Shape;94;p17"/>
          <p:cNvGraphicFramePr/>
          <p:nvPr/>
        </p:nvGraphicFramePr>
        <p:xfrm>
          <a:off x="210400" y="937425"/>
          <a:ext cx="3000000" cy="3000000"/>
        </p:xfrm>
        <a:graphic>
          <a:graphicData uri="http://schemas.openxmlformats.org/drawingml/2006/table">
            <a:tbl>
              <a:tblPr>
                <a:noFill/>
                <a:tableStyleId>{47980625-9E36-4311-A140-56C8751A037A}</a:tableStyleId>
              </a:tblPr>
              <a:tblGrid>
                <a:gridCol w="1981200"/>
                <a:gridCol w="1981200"/>
                <a:gridCol w="5675350"/>
              </a:tblGrid>
              <a:tr h="347550">
                <a:tc gridSpan="3">
                  <a:txBody>
                    <a:bodyPr/>
                    <a:lstStyle/>
                    <a:p>
                      <a:pPr indent="0" lvl="0" marL="0" rtl="0" algn="l">
                        <a:spcBef>
                          <a:spcPts val="0"/>
                        </a:spcBef>
                        <a:spcAft>
                          <a:spcPts val="0"/>
                        </a:spcAft>
                        <a:buNone/>
                      </a:pPr>
                      <a:r>
                        <a:rPr b="1" lang="en">
                          <a:latin typeface="Helvetica Neue"/>
                          <a:ea typeface="Helvetica Neue"/>
                          <a:cs typeface="Helvetica Neue"/>
                          <a:sym typeface="Helvetica Neue"/>
                        </a:rPr>
                        <a:t>Neo- Confucianism</a:t>
                      </a:r>
                      <a:endParaRPr sz="1100">
                        <a:latin typeface="Helvetica Neue"/>
                        <a:ea typeface="Helvetica Neue"/>
                        <a:cs typeface="Helvetica Neue"/>
                        <a:sym typeface="Helvetica Neue"/>
                      </a:endParaRPr>
                    </a:p>
                  </a:txBody>
                  <a:tcPr marT="63500" marB="63500" marR="63500" marL="63500">
                    <a:solidFill>
                      <a:srgbClr val="D9D9D9"/>
                    </a:solidFill>
                  </a:tcPr>
                </a:tc>
                <a:tc hMerge="1"/>
                <a:tc hMerge="1"/>
              </a:tr>
              <a:tr h="1978025">
                <a:tc gridSpan="3">
                  <a:txBody>
                    <a:bodyPr/>
                    <a:lstStyle/>
                    <a:p>
                      <a:pPr indent="0" lvl="0" marL="0" rtl="0" algn="ctr">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rPr b="1" lang="en" sz="1000">
                          <a:latin typeface="Helvetica Neue"/>
                          <a:ea typeface="Helvetica Neue"/>
                          <a:cs typeface="Helvetica Neue"/>
                          <a:sym typeface="Helvetica Neue"/>
                        </a:rPr>
                        <a:t>Zhu Xi</a:t>
                      </a:r>
                      <a:r>
                        <a:rPr lang="en" sz="1000">
                          <a:latin typeface="Helvetica Neue"/>
                          <a:ea typeface="Helvetica Neue"/>
                          <a:cs typeface="Helvetica Neue"/>
                          <a:sym typeface="Helvetica Neue"/>
                        </a:rPr>
                        <a:t> (1130-1200)- Most important Neo-Confucian scholar from the Song Dynasty</a:t>
                      </a:r>
                      <a:endParaRPr sz="1000">
                        <a:latin typeface="Helvetica Neue"/>
                        <a:ea typeface="Helvetica Neue"/>
                        <a:cs typeface="Helvetica Neue"/>
                        <a:sym typeface="Helvetica Neue"/>
                      </a:endParaRPr>
                    </a:p>
                    <a:p>
                      <a:pPr indent="0" lvl="0" marL="0" rtl="0" algn="ctr">
                        <a:spcBef>
                          <a:spcPts val="0"/>
                        </a:spcBef>
                        <a:spcAft>
                          <a:spcPts val="0"/>
                        </a:spcAft>
                        <a:buNone/>
                      </a:pPr>
                      <a:r>
                        <a:t/>
                      </a:r>
                      <a:endParaRPr sz="1000">
                        <a:latin typeface="Helvetica Neue"/>
                        <a:ea typeface="Helvetica Neue"/>
                        <a:cs typeface="Helvetica Neue"/>
                        <a:sym typeface="Helvetica Neue"/>
                      </a:endParaRPr>
                    </a:p>
                    <a:p>
                      <a:pPr indent="-298450" lvl="0" marL="457200" rtl="0" algn="l">
                        <a:spcBef>
                          <a:spcPts val="0"/>
                        </a:spcBef>
                        <a:spcAft>
                          <a:spcPts val="0"/>
                        </a:spcAft>
                        <a:buSzPts val="1100"/>
                        <a:buFont typeface="Helvetica Neue"/>
                        <a:buChar char="●"/>
                      </a:pPr>
                      <a:r>
                        <a:rPr lang="en" sz="1100">
                          <a:latin typeface="Helvetica Neue"/>
                          <a:ea typeface="Helvetica Neue"/>
                          <a:cs typeface="Helvetica Neue"/>
                          <a:sym typeface="Helvetica Neue"/>
                        </a:rPr>
                        <a:t>Two ideas explain the existence of life:</a:t>
                      </a:r>
                      <a:endParaRPr sz="1100">
                        <a:latin typeface="Helvetica Neue"/>
                        <a:ea typeface="Helvetica Neue"/>
                        <a:cs typeface="Helvetica Neue"/>
                        <a:sym typeface="Helvetica Neue"/>
                      </a:endParaRPr>
                    </a:p>
                    <a:p>
                      <a:pPr indent="-298450" lvl="1" marL="914400" rtl="0" algn="l">
                        <a:spcBef>
                          <a:spcPts val="0"/>
                        </a:spcBef>
                        <a:spcAft>
                          <a:spcPts val="0"/>
                        </a:spcAft>
                        <a:buSzPts val="1100"/>
                        <a:buFont typeface="Helvetica Neue"/>
                        <a:buChar char="○"/>
                      </a:pPr>
                      <a:r>
                        <a:rPr lang="en" sz="1100">
                          <a:latin typeface="Helvetica Neue"/>
                          <a:ea typeface="Helvetica Neue"/>
                          <a:cs typeface="Helvetica Neue"/>
                          <a:sym typeface="Helvetica Neue"/>
                        </a:rPr>
                        <a:t>Li- “the principle” the underlying energy that is the essence of life	</a:t>
                      </a:r>
                      <a:endParaRPr sz="1100">
                        <a:latin typeface="Helvetica Neue"/>
                        <a:ea typeface="Helvetica Neue"/>
                        <a:cs typeface="Helvetica Neue"/>
                        <a:sym typeface="Helvetica Neue"/>
                      </a:endParaRPr>
                    </a:p>
                    <a:p>
                      <a:pPr indent="-298450" lvl="1" marL="914400" rtl="0" algn="l">
                        <a:spcBef>
                          <a:spcPts val="0"/>
                        </a:spcBef>
                        <a:spcAft>
                          <a:spcPts val="0"/>
                        </a:spcAft>
                        <a:buSzPts val="1100"/>
                        <a:buFont typeface="Helvetica Neue"/>
                        <a:buChar char="○"/>
                      </a:pPr>
                      <a:r>
                        <a:rPr lang="en" sz="1100">
                          <a:latin typeface="Helvetica Neue"/>
                          <a:ea typeface="Helvetica Neue"/>
                          <a:cs typeface="Helvetica Neue"/>
                          <a:sym typeface="Helvetica Neue"/>
                        </a:rPr>
                        <a:t>Qi- the material form of li that we see around us that forms earth, rocks, and air</a:t>
                      </a:r>
                      <a:endParaRPr sz="1100">
                        <a:latin typeface="Helvetica Neue"/>
                        <a:ea typeface="Helvetica Neue"/>
                        <a:cs typeface="Helvetica Neue"/>
                        <a:sym typeface="Helvetica Neue"/>
                      </a:endParaRPr>
                    </a:p>
                    <a:p>
                      <a:pPr indent="-298450" lvl="0" marL="457200" rtl="0" algn="l">
                        <a:spcBef>
                          <a:spcPts val="0"/>
                        </a:spcBef>
                        <a:spcAft>
                          <a:spcPts val="0"/>
                        </a:spcAft>
                        <a:buSzPts val="1100"/>
                        <a:buFont typeface="Helvetica Neue"/>
                        <a:buChar char="●"/>
                      </a:pPr>
                      <a:r>
                        <a:rPr lang="en" sz="1100">
                          <a:latin typeface="Helvetica Neue"/>
                          <a:ea typeface="Helvetica Neue"/>
                          <a:cs typeface="Helvetica Neue"/>
                          <a:sym typeface="Helvetica Neue"/>
                        </a:rPr>
                        <a:t>To live a fulfilled and harmonious life, one needs to participate in their community and improve themselves through </a:t>
                      </a:r>
                      <a:endParaRPr sz="1100">
                        <a:latin typeface="Helvetica Neue"/>
                        <a:ea typeface="Helvetica Neue"/>
                        <a:cs typeface="Helvetica Neue"/>
                        <a:sym typeface="Helvetica Neue"/>
                      </a:endParaRPr>
                    </a:p>
                    <a:p>
                      <a:pPr indent="0" lvl="0" marL="457200" rtl="0" algn="l">
                        <a:spcBef>
                          <a:spcPts val="0"/>
                        </a:spcBef>
                        <a:spcAft>
                          <a:spcPts val="0"/>
                        </a:spcAft>
                        <a:buNone/>
                      </a:pPr>
                      <a:r>
                        <a:rPr lang="en" sz="1100">
                          <a:latin typeface="Helvetica Neue"/>
                          <a:ea typeface="Helvetica Neue"/>
                          <a:cs typeface="Helvetica Neue"/>
                          <a:sym typeface="Helvetica Neue"/>
                        </a:rPr>
                        <a:t>education</a:t>
                      </a:r>
                      <a:endParaRPr sz="1100">
                        <a:latin typeface="Helvetica Neue"/>
                        <a:ea typeface="Helvetica Neue"/>
                        <a:cs typeface="Helvetica Neue"/>
                        <a:sym typeface="Helvetica Neue"/>
                      </a:endParaRPr>
                    </a:p>
                    <a:p>
                      <a:pPr indent="-298450" lvl="0" marL="457200" rtl="0" algn="l">
                        <a:spcBef>
                          <a:spcPts val="0"/>
                        </a:spcBef>
                        <a:spcAft>
                          <a:spcPts val="0"/>
                        </a:spcAft>
                        <a:buSzPts val="1100"/>
                        <a:buFont typeface="Helvetica Neue"/>
                        <a:buChar char="●"/>
                      </a:pPr>
                      <a:r>
                        <a:rPr lang="en" sz="1100">
                          <a:latin typeface="Helvetica Neue"/>
                          <a:ea typeface="Helvetica Neue"/>
                          <a:cs typeface="Helvetica Neue"/>
                          <a:sym typeface="Helvetica Neue"/>
                        </a:rPr>
                        <a:t>Respect for elders and those with more authority according to Confucius’ Five Relationships will lead to harmony in </a:t>
                      </a:r>
                      <a:endParaRPr sz="1100">
                        <a:latin typeface="Helvetica Neue"/>
                        <a:ea typeface="Helvetica Neue"/>
                        <a:cs typeface="Helvetica Neue"/>
                        <a:sym typeface="Helvetica Neue"/>
                      </a:endParaRPr>
                    </a:p>
                    <a:p>
                      <a:pPr indent="0" lvl="0" marL="457200" rtl="0" algn="l">
                        <a:spcBef>
                          <a:spcPts val="0"/>
                        </a:spcBef>
                        <a:spcAft>
                          <a:spcPts val="0"/>
                        </a:spcAft>
                        <a:buNone/>
                      </a:pPr>
                      <a:r>
                        <a:rPr lang="en" sz="1100">
                          <a:latin typeface="Helvetica Neue"/>
                          <a:ea typeface="Helvetica Neue"/>
                          <a:cs typeface="Helvetica Neue"/>
                          <a:sym typeface="Helvetica Neue"/>
                        </a:rPr>
                        <a:t>society</a:t>
                      </a:r>
                      <a:endParaRPr sz="1100">
                        <a:latin typeface="Helvetica Neue"/>
                        <a:ea typeface="Helvetica Neue"/>
                        <a:cs typeface="Helvetica Neue"/>
                        <a:sym typeface="Helvetica Neue"/>
                      </a:endParaRPr>
                    </a:p>
                  </a:txBody>
                  <a:tcPr marT="63500" marB="63500" marR="63500" marL="63500"/>
                </a:tc>
                <a:tc hMerge="1"/>
                <a:tc hMerge="1"/>
              </a:tr>
              <a:tr h="485250">
                <a:tc gridSpan="3">
                  <a:txBody>
                    <a:bodyPr/>
                    <a:lstStyle/>
                    <a:p>
                      <a:pPr indent="0" lvl="0" marL="0" rtl="0" algn="l">
                        <a:spcBef>
                          <a:spcPts val="0"/>
                        </a:spcBef>
                        <a:spcAft>
                          <a:spcPts val="0"/>
                        </a:spcAft>
                        <a:buNone/>
                      </a:pPr>
                      <a:r>
                        <a:rPr b="1" lang="en" sz="1100">
                          <a:latin typeface="Helvetica Neue"/>
                          <a:ea typeface="Helvetica Neue"/>
                          <a:cs typeface="Helvetica Neue"/>
                          <a:sym typeface="Helvetica Neue"/>
                        </a:rPr>
                        <a:t>Based on the quick review and information provided above, which elements of Neo-Confucianism come from Confucianism, Buddhism, and Daoism? Record them below. </a:t>
                      </a:r>
                      <a:endParaRPr sz="1100">
                        <a:latin typeface="Helvetica Neue"/>
                        <a:ea typeface="Helvetica Neue"/>
                        <a:cs typeface="Helvetica Neue"/>
                        <a:sym typeface="Helvetica Neue"/>
                      </a:endParaRPr>
                    </a:p>
                  </a:txBody>
                  <a:tcPr marT="63500" marB="63500" marR="63500" marL="63500"/>
                </a:tc>
                <a:tc hMerge="1"/>
                <a:tc hMerge="1"/>
              </a:tr>
              <a:tr h="3141050">
                <a:tc>
                  <a:txBody>
                    <a:bodyPr/>
                    <a:lstStyle/>
                    <a:p>
                      <a:pPr indent="0" lvl="0" marL="0" rtl="0" algn="ctr">
                        <a:spcBef>
                          <a:spcPts val="0"/>
                        </a:spcBef>
                        <a:spcAft>
                          <a:spcPts val="0"/>
                        </a:spcAft>
                        <a:buNone/>
                      </a:pPr>
                      <a:r>
                        <a:rPr b="1" lang="en" sz="1100">
                          <a:latin typeface="Helvetica Neue"/>
                          <a:ea typeface="Helvetica Neue"/>
                          <a:cs typeface="Helvetica Neue"/>
                          <a:sym typeface="Helvetica Neue"/>
                        </a:rPr>
                        <a:t>Elements of Confucianism in Neo-Confucianism</a:t>
                      </a:r>
                      <a:endParaRPr b="1" sz="1100">
                        <a:latin typeface="Helvetica Neue"/>
                        <a:ea typeface="Helvetica Neue"/>
                        <a:cs typeface="Helvetica Neue"/>
                        <a:sym typeface="Helvetica Neue"/>
                      </a:endParaRPr>
                    </a:p>
                  </a:txBody>
                  <a:tcPr marT="63500" marB="63500" marR="63500" marL="63500"/>
                </a:tc>
                <a:tc>
                  <a:txBody>
                    <a:bodyPr/>
                    <a:lstStyle/>
                    <a:p>
                      <a:pPr indent="0" lvl="0" marL="0" rtl="0" algn="ctr">
                        <a:spcBef>
                          <a:spcPts val="0"/>
                        </a:spcBef>
                        <a:spcAft>
                          <a:spcPts val="0"/>
                        </a:spcAft>
                        <a:buNone/>
                      </a:pPr>
                      <a:r>
                        <a:rPr b="1" lang="en" sz="1100">
                          <a:latin typeface="Helvetica Neue"/>
                          <a:ea typeface="Helvetica Neue"/>
                          <a:cs typeface="Helvetica Neue"/>
                          <a:sym typeface="Helvetica Neue"/>
                        </a:rPr>
                        <a:t>Elements of Buddhism in Neo-Confucianism</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txBody>
                  <a:tcPr marT="63500" marB="63500" marR="63500" marL="63500"/>
                </a:tc>
                <a:tc>
                  <a:txBody>
                    <a:bodyPr/>
                    <a:lstStyle/>
                    <a:p>
                      <a:pPr indent="0" lvl="0" marL="0" rtl="0" algn="ctr">
                        <a:spcBef>
                          <a:spcPts val="0"/>
                        </a:spcBef>
                        <a:spcAft>
                          <a:spcPts val="0"/>
                        </a:spcAft>
                        <a:buNone/>
                      </a:pPr>
                      <a:r>
                        <a:rPr b="1" lang="en" sz="1100">
                          <a:latin typeface="Helvetica Neue"/>
                          <a:ea typeface="Helvetica Neue"/>
                          <a:cs typeface="Helvetica Neue"/>
                          <a:sym typeface="Helvetica Neue"/>
                        </a:rPr>
                        <a:t>Elements of Daoism in Neo-Confucianism</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txBody>
                  <a:tcPr marT="63500" marB="63500" marR="63500" marL="63500"/>
                </a:tc>
              </a:tr>
            </a:tbl>
          </a:graphicData>
        </a:graphic>
      </p:graphicFrame>
      <p:pic>
        <p:nvPicPr>
          <p:cNvPr id="95" name="Google Shape;95;p17"/>
          <p:cNvPicPr preferRelativeResize="0"/>
          <p:nvPr/>
        </p:nvPicPr>
        <p:blipFill rotWithShape="1">
          <a:blip r:embed="rId5">
            <a:alphaModFix/>
          </a:blip>
          <a:srcRect b="9320" l="0" r="0" t="16528"/>
          <a:stretch/>
        </p:blipFill>
        <p:spPr>
          <a:xfrm>
            <a:off x="8043500" y="1406400"/>
            <a:ext cx="1677325" cy="1762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pic>
        <p:nvPicPr>
          <p:cNvPr id="100" name="Google Shape;100;p18"/>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101" name="Google Shape;101;p18"/>
          <p:cNvSpPr txBox="1"/>
          <p:nvPr/>
        </p:nvSpPr>
        <p:spPr>
          <a:xfrm>
            <a:off x="0" y="0"/>
            <a:ext cx="10058400" cy="81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800">
                <a:latin typeface="Inter Medium"/>
                <a:ea typeface="Inter Medium"/>
                <a:cs typeface="Inter Medium"/>
                <a:sym typeface="Inter Medium"/>
              </a:rPr>
              <a:t>Chinese Philosophies &amp; Religion Influence: Document B</a:t>
            </a:r>
            <a:endParaRPr sz="1800">
              <a:latin typeface="Inter Medium"/>
              <a:ea typeface="Inter Medium"/>
              <a:cs typeface="Inter Medium"/>
              <a:sym typeface="Inter Medium"/>
            </a:endParaRPr>
          </a:p>
        </p:txBody>
      </p:sp>
      <p:pic>
        <p:nvPicPr>
          <p:cNvPr id="102" name="Google Shape;102;p18"/>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3" name="Google Shape;103;p18"/>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8"/>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5" name="Google Shape;105;p18"/>
          <p:cNvGraphicFramePr/>
          <p:nvPr/>
        </p:nvGraphicFramePr>
        <p:xfrm>
          <a:off x="141125" y="965775"/>
          <a:ext cx="3000000" cy="3000000"/>
        </p:xfrm>
        <a:graphic>
          <a:graphicData uri="http://schemas.openxmlformats.org/drawingml/2006/table">
            <a:tbl>
              <a:tblPr>
                <a:noFill/>
                <a:tableStyleId>{47980625-9E36-4311-A140-56C8751A037A}</a:tableStyleId>
              </a:tblPr>
              <a:tblGrid>
                <a:gridCol w="6236875"/>
                <a:gridCol w="3533550"/>
              </a:tblGrid>
              <a:tr h="650550">
                <a:tc gridSpan="2">
                  <a:txBody>
                    <a:bodyPr/>
                    <a:lstStyle/>
                    <a:p>
                      <a:pPr indent="0" lvl="0" marL="0" rtl="0" algn="ctr">
                        <a:spcBef>
                          <a:spcPts val="0"/>
                        </a:spcBef>
                        <a:spcAft>
                          <a:spcPts val="0"/>
                        </a:spcAft>
                        <a:buNone/>
                      </a:pPr>
                      <a:r>
                        <a:rPr b="1" lang="en">
                          <a:latin typeface="Helvetica Neue"/>
                          <a:ea typeface="Helvetica Neue"/>
                          <a:cs typeface="Helvetica Neue"/>
                          <a:sym typeface="Helvetica Neue"/>
                        </a:rPr>
                        <a:t>Impact of Neo-Confucianism on the Ming and Qing Dynasties</a:t>
                      </a:r>
                      <a:endParaRPr b="1">
                        <a:latin typeface="Helvetica Neue"/>
                        <a:ea typeface="Helvetica Neue"/>
                        <a:cs typeface="Helvetica Neue"/>
                        <a:sym typeface="Helvetica Neue"/>
                      </a:endParaRPr>
                    </a:p>
                    <a:p>
                      <a:pPr indent="0" lvl="0" marL="0" rtl="0" algn="l">
                        <a:spcBef>
                          <a:spcPts val="0"/>
                        </a:spcBef>
                        <a:spcAft>
                          <a:spcPts val="0"/>
                        </a:spcAft>
                        <a:buNone/>
                      </a:pPr>
                      <a:r>
                        <a:rPr b="1" lang="en" sz="1100">
                          <a:latin typeface="Helvetica Neue"/>
                          <a:ea typeface="Helvetica Neue"/>
                          <a:cs typeface="Helvetica Neue"/>
                          <a:sym typeface="Helvetica Neue"/>
                        </a:rPr>
                        <a:t>Directions: Read through the following document and answer the questions in the right hand column to explore the impact that Neo-Confucianism had on Ming and Qing China.</a:t>
                      </a:r>
                      <a:endParaRPr b="1" sz="1100">
                        <a:latin typeface="Helvetica Neue"/>
                        <a:ea typeface="Helvetica Neue"/>
                        <a:cs typeface="Helvetica Neue"/>
                        <a:sym typeface="Helvetica Neue"/>
                      </a:endParaRPr>
                    </a:p>
                  </a:txBody>
                  <a:tcPr marT="63500" marB="63500" marR="63500" marL="63500">
                    <a:solidFill>
                      <a:srgbClr val="D9D9D9"/>
                    </a:solidFill>
                  </a:tcPr>
                </a:tc>
                <a:tc hMerge="1"/>
              </a:tr>
              <a:tr h="5703000">
                <a:tc>
                  <a:txBody>
                    <a:bodyPr/>
                    <a:lstStyle/>
                    <a:p>
                      <a:pPr indent="0" lvl="0" marL="0" rtl="0" algn="l">
                        <a:spcBef>
                          <a:spcPts val="0"/>
                        </a:spcBef>
                        <a:spcAft>
                          <a:spcPts val="0"/>
                        </a:spcAft>
                        <a:buNone/>
                      </a:pPr>
                      <a:r>
                        <a:rPr b="1" lang="en" sz="1000">
                          <a:highlight>
                            <a:srgbClr val="FFFFFF"/>
                          </a:highlight>
                          <a:latin typeface="Inter"/>
                          <a:ea typeface="Inter"/>
                          <a:cs typeface="Inter"/>
                          <a:sym typeface="Inter"/>
                        </a:rPr>
                        <a:t>THE CONFUCIAN TRADITION INSTITUTIONALIZED THROUGH THE EXAMINATION SYSTEM</a:t>
                      </a:r>
                      <a:endParaRPr b="1" sz="1000">
                        <a:highlight>
                          <a:srgbClr val="FFFFFF"/>
                        </a:highlight>
                        <a:latin typeface="Inter"/>
                        <a:ea typeface="Inter"/>
                        <a:cs typeface="Inter"/>
                        <a:sym typeface="Inter"/>
                      </a:endParaRPr>
                    </a:p>
                    <a:p>
                      <a:pPr indent="0" lvl="0" marL="0" rtl="0" algn="l">
                        <a:spcBef>
                          <a:spcPts val="0"/>
                        </a:spcBef>
                        <a:spcAft>
                          <a:spcPts val="0"/>
                        </a:spcAft>
                        <a:buNone/>
                      </a:pPr>
                      <a:r>
                        <a:t/>
                      </a:r>
                      <a:endParaRPr b="1"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rPr lang="en" sz="1000">
                          <a:highlight>
                            <a:srgbClr val="FFFFFF"/>
                          </a:highlight>
                          <a:latin typeface="Inter"/>
                          <a:ea typeface="Inter"/>
                          <a:cs typeface="Inter"/>
                          <a:sym typeface="Inter"/>
                        </a:rPr>
                        <a:t>Imperial China was famous for its</a:t>
                      </a:r>
                      <a:r>
                        <a:rPr b="1" lang="en" sz="1000">
                          <a:highlight>
                            <a:srgbClr val="FFFFFF"/>
                          </a:highlight>
                          <a:latin typeface="Inter"/>
                          <a:ea typeface="Inter"/>
                          <a:cs typeface="Inter"/>
                          <a:sym typeface="Inter"/>
                        </a:rPr>
                        <a:t> civil service examination system</a:t>
                      </a:r>
                      <a:r>
                        <a:rPr lang="en" sz="1000">
                          <a:highlight>
                            <a:srgbClr val="FFFFFF"/>
                          </a:highlight>
                          <a:latin typeface="Inter"/>
                          <a:ea typeface="Inter"/>
                          <a:cs typeface="Inter"/>
                          <a:sym typeface="Inter"/>
                        </a:rPr>
                        <a:t>, which had its beginnings in the Sui dynasty (581-618 CE) but was fully developed during the Qing dynasty. The system continued to play a major role, not only in education and government, but also in society itself, throughout Qing times.</a:t>
                      </a:r>
                      <a:endParaRPr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t/>
                      </a:r>
                      <a:endParaRPr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rPr lang="en" sz="1000">
                          <a:highlight>
                            <a:srgbClr val="FFFFFF"/>
                          </a:highlight>
                          <a:latin typeface="Inter"/>
                          <a:ea typeface="Inter"/>
                          <a:cs typeface="Inter"/>
                          <a:sym typeface="Inter"/>
                        </a:rPr>
                        <a:t>The civil service examination system was squarely based upon the Confucian classics and upon recognized commentaries on those classics. The examination system was the basic support for the ongoing study of the Confucian classics during late-imperial times and could be said to have been the impetus [driving force] behind the school curriculum that was followed all over China, even at the level of the village school for young boys. (In imperial times educational opportunities were far more restricted for girls and women than were for boys. Some girls did get an education, but this was a minority.) The Confucian tradition was institutionally upheld by the imperial state in a very direct way. The opening lessons in the curriculum that gave these children basic literacy were the Confucian classics and other approved texts. For a young boy, simply going to school meant beginning the early part of the very curriculum which, if he succeeded at every level, would propel him into the examination system. What this curriculum meant, among other things, was absolute mastery of key Confucian texts.</a:t>
                      </a:r>
                      <a:endParaRPr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t/>
                      </a:r>
                      <a:endParaRPr b="1" sz="1000">
                        <a:latin typeface="Inter"/>
                        <a:ea typeface="Inter"/>
                        <a:cs typeface="Inter"/>
                        <a:sym typeface="Inter"/>
                      </a:endParaRPr>
                    </a:p>
                    <a:p>
                      <a:pPr indent="0" lvl="0" marL="0" rtl="0" algn="l">
                        <a:lnSpc>
                          <a:spcPct val="115000"/>
                        </a:lnSpc>
                        <a:spcBef>
                          <a:spcPts val="0"/>
                        </a:spcBef>
                        <a:spcAft>
                          <a:spcPts val="0"/>
                        </a:spcAft>
                        <a:buNone/>
                      </a:pPr>
                      <a:r>
                        <a:rPr b="1" lang="en" sz="1000">
                          <a:highlight>
                            <a:srgbClr val="FFFFFF"/>
                          </a:highlight>
                          <a:latin typeface="Inter"/>
                          <a:ea typeface="Inter"/>
                          <a:cs typeface="Inter"/>
                          <a:sym typeface="Inter"/>
                        </a:rPr>
                        <a:t>SOCIAL MOBILITY AND CURRICULAR UNIFORMITY UNDER THE CONFUCIAN SYSTEM</a:t>
                      </a:r>
                      <a:endParaRPr b="1"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rPr lang="en" sz="1000">
                          <a:highlight>
                            <a:srgbClr val="FFFFFF"/>
                          </a:highlight>
                          <a:latin typeface="Inter"/>
                          <a:ea typeface="Inter"/>
                          <a:cs typeface="Inter"/>
                          <a:sym typeface="Inter"/>
                        </a:rPr>
                        <a:t>The civil service examination system was an important vehicle of social mobility in imperial China. Even a youth from the poorest family could theoretically join the ranks of the educated elite by succeeding in the examination system. This assurance of success in the examinations dependent only on one’s ability rather than one’s social position helped circulate the key ideas of Confucianism -- concerning proper behavior, rituals, relationships, etc. -- through all levels of Chinese society. The hope of social mobility through success in this system was the motivation for going to school in the first place, whether one was the son of a scholar or a farmer. But even for the farmer’s son who did not do well enough to take the exams even at the lowest level, going to school had the major payoff of working literacy, and this literacy was acquired through mastery of the same basic texts that others who went on to pass the examinations at the highest level also studied. This curricular uniformity had an extremely powerful effect on Chinese society, and the major impetus for this uniformity was the meritocracy promoted by the civil service examination system.</a:t>
                      </a:r>
                      <a:endParaRPr sz="9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1100">
                          <a:latin typeface="Helvetica Neue"/>
                          <a:ea typeface="Helvetica Neue"/>
                          <a:cs typeface="Helvetica Neue"/>
                          <a:sym typeface="Helvetica Neue"/>
                        </a:rPr>
                        <a:t>1. What was the purpose of the civil service examinations in China?</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rPr lang="en" sz="1100">
                          <a:latin typeface="Helvetica Neue"/>
                          <a:ea typeface="Helvetica Neue"/>
                          <a:cs typeface="Helvetica Neue"/>
                          <a:sym typeface="Helvetica Neue"/>
                        </a:rPr>
                        <a:t>2. Which belief system did students need to be familiar with to do well on the civil service examinations?</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rPr lang="en" sz="1100">
                          <a:latin typeface="Helvetica Neue"/>
                          <a:ea typeface="Helvetica Neue"/>
                          <a:cs typeface="Helvetica Neue"/>
                          <a:sym typeface="Helvetica Neue"/>
                        </a:rPr>
                        <a:t>3. How did the civil service exams affect young boys in China?</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highlight>
                          <a:srgbClr val="FFFFFF"/>
                        </a:highlight>
                        <a:latin typeface="Helvetica Neue"/>
                        <a:ea typeface="Helvetica Neue"/>
                        <a:cs typeface="Helvetica Neue"/>
                        <a:sym typeface="Helvetica Neue"/>
                      </a:endParaRPr>
                    </a:p>
                  </a:txBody>
                  <a:tcPr marT="63500" marB="63500" marR="63500" marL="6350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pic>
        <p:nvPicPr>
          <p:cNvPr id="110" name="Google Shape;110;p19"/>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111" name="Google Shape;111;p19"/>
          <p:cNvSpPr txBox="1"/>
          <p:nvPr/>
        </p:nvSpPr>
        <p:spPr>
          <a:xfrm>
            <a:off x="0" y="0"/>
            <a:ext cx="10058400" cy="81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800">
                <a:latin typeface="Inter Medium"/>
                <a:ea typeface="Inter Medium"/>
                <a:cs typeface="Inter Medium"/>
                <a:sym typeface="Inter Medium"/>
              </a:rPr>
              <a:t>Chinese Philosophies &amp; Religion Influence: Document B</a:t>
            </a:r>
            <a:endParaRPr sz="1800">
              <a:latin typeface="Inter Medium"/>
              <a:ea typeface="Inter Medium"/>
              <a:cs typeface="Inter Medium"/>
              <a:sym typeface="Inter Medium"/>
            </a:endParaRPr>
          </a:p>
        </p:txBody>
      </p:sp>
      <p:pic>
        <p:nvPicPr>
          <p:cNvPr id="112" name="Google Shape;112;p19"/>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3" name="Google Shape;113;p19"/>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9"/>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19"/>
          <p:cNvGraphicFramePr/>
          <p:nvPr/>
        </p:nvGraphicFramePr>
        <p:xfrm>
          <a:off x="143975" y="940575"/>
          <a:ext cx="3000000" cy="3000000"/>
        </p:xfrm>
        <a:graphic>
          <a:graphicData uri="http://schemas.openxmlformats.org/drawingml/2006/table">
            <a:tbl>
              <a:tblPr>
                <a:noFill/>
                <a:tableStyleId>{47980625-9E36-4311-A140-56C8751A037A}</a:tableStyleId>
              </a:tblPr>
              <a:tblGrid>
                <a:gridCol w="6236875"/>
                <a:gridCol w="3533550"/>
              </a:tblGrid>
              <a:tr h="709300">
                <a:tc gridSpan="2">
                  <a:txBody>
                    <a:bodyPr/>
                    <a:lstStyle/>
                    <a:p>
                      <a:pPr indent="0" lvl="0" marL="0" rtl="0" algn="ctr">
                        <a:spcBef>
                          <a:spcPts val="0"/>
                        </a:spcBef>
                        <a:spcAft>
                          <a:spcPts val="0"/>
                        </a:spcAft>
                        <a:buNone/>
                      </a:pPr>
                      <a:r>
                        <a:rPr b="1" lang="en">
                          <a:latin typeface="Helvetica Neue"/>
                          <a:ea typeface="Helvetica Neue"/>
                          <a:cs typeface="Helvetica Neue"/>
                          <a:sym typeface="Helvetica Neue"/>
                        </a:rPr>
                        <a:t>Impact of Neo-Confucianism on the Ming and Qing Dynasties</a:t>
                      </a:r>
                      <a:endParaRPr b="1">
                        <a:latin typeface="Helvetica Neue"/>
                        <a:ea typeface="Helvetica Neue"/>
                        <a:cs typeface="Helvetica Neue"/>
                        <a:sym typeface="Helvetica Neue"/>
                      </a:endParaRPr>
                    </a:p>
                    <a:p>
                      <a:pPr indent="0" lvl="0" marL="0" rtl="0" algn="l">
                        <a:spcBef>
                          <a:spcPts val="0"/>
                        </a:spcBef>
                        <a:spcAft>
                          <a:spcPts val="0"/>
                        </a:spcAft>
                        <a:buNone/>
                      </a:pPr>
                      <a:r>
                        <a:rPr b="1" lang="en" sz="1100">
                          <a:latin typeface="Helvetica Neue"/>
                          <a:ea typeface="Helvetica Neue"/>
                          <a:cs typeface="Helvetica Neue"/>
                          <a:sym typeface="Helvetica Neue"/>
                        </a:rPr>
                        <a:t>Directions: Read through the following document and answer the questions in the right hand column to explore the impact that Neo-Confucianism had on Ming and Qing China.</a:t>
                      </a:r>
                      <a:endParaRPr b="1" sz="1100">
                        <a:latin typeface="Helvetica Neue"/>
                        <a:ea typeface="Helvetica Neue"/>
                        <a:cs typeface="Helvetica Neue"/>
                        <a:sym typeface="Helvetica Neue"/>
                      </a:endParaRPr>
                    </a:p>
                  </a:txBody>
                  <a:tcPr marT="63500" marB="63500" marR="63500" marL="63500">
                    <a:solidFill>
                      <a:srgbClr val="D9D9D9"/>
                    </a:solidFill>
                  </a:tcPr>
                </a:tc>
                <a:tc hMerge="1"/>
              </a:tr>
              <a:tr h="5999325">
                <a:tc>
                  <a:txBody>
                    <a:bodyPr/>
                    <a:lstStyle/>
                    <a:p>
                      <a:pPr indent="0" lvl="0" marL="0" rtl="0" algn="l">
                        <a:spcBef>
                          <a:spcPts val="0"/>
                        </a:spcBef>
                        <a:spcAft>
                          <a:spcPts val="0"/>
                        </a:spcAft>
                        <a:buNone/>
                      </a:pPr>
                      <a:r>
                        <a:rPr b="1" lang="en" sz="1000">
                          <a:highlight>
                            <a:srgbClr val="FFFFFF"/>
                          </a:highlight>
                          <a:latin typeface="Inter"/>
                          <a:ea typeface="Inter"/>
                          <a:cs typeface="Inter"/>
                          <a:sym typeface="Inter"/>
                        </a:rPr>
                        <a:t>THE CONFUCIAN TRADITION INSTITUTIONALIZED THROUGH THE EXAMINATION SYSTEM</a:t>
                      </a:r>
                      <a:endParaRPr b="1" sz="1000">
                        <a:highlight>
                          <a:srgbClr val="FFFFFF"/>
                        </a:highlight>
                        <a:latin typeface="Inter"/>
                        <a:ea typeface="Inter"/>
                        <a:cs typeface="Inter"/>
                        <a:sym typeface="Inter"/>
                      </a:endParaRPr>
                    </a:p>
                    <a:p>
                      <a:pPr indent="0" lvl="0" marL="0" rtl="0" algn="l">
                        <a:spcBef>
                          <a:spcPts val="0"/>
                        </a:spcBef>
                        <a:spcAft>
                          <a:spcPts val="0"/>
                        </a:spcAft>
                        <a:buNone/>
                      </a:pPr>
                      <a:r>
                        <a:t/>
                      </a:r>
                      <a:endParaRPr b="1"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rPr lang="en" sz="1000">
                          <a:highlight>
                            <a:srgbClr val="FFFFFF"/>
                          </a:highlight>
                          <a:latin typeface="Inter"/>
                          <a:ea typeface="Inter"/>
                          <a:cs typeface="Inter"/>
                          <a:sym typeface="Inter"/>
                        </a:rPr>
                        <a:t>Imperial China was famous for its</a:t>
                      </a:r>
                      <a:r>
                        <a:rPr b="1" lang="en" sz="1000">
                          <a:highlight>
                            <a:srgbClr val="FFFFFF"/>
                          </a:highlight>
                          <a:latin typeface="Inter"/>
                          <a:ea typeface="Inter"/>
                          <a:cs typeface="Inter"/>
                          <a:sym typeface="Inter"/>
                        </a:rPr>
                        <a:t> civil service examination system</a:t>
                      </a:r>
                      <a:r>
                        <a:rPr lang="en" sz="1000">
                          <a:highlight>
                            <a:srgbClr val="FFFFFF"/>
                          </a:highlight>
                          <a:latin typeface="Inter"/>
                          <a:ea typeface="Inter"/>
                          <a:cs typeface="Inter"/>
                          <a:sym typeface="Inter"/>
                        </a:rPr>
                        <a:t>, which had its beginnings in the Sui dynasty (581-618 CE) but was fully developed during the Qing dynasty. The system continued to play a major role, not only in education and government, but also in society itself, throughout Qing times.</a:t>
                      </a:r>
                      <a:endParaRPr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t/>
                      </a:r>
                      <a:endParaRPr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rPr lang="en" sz="1000">
                          <a:highlight>
                            <a:srgbClr val="FFFFFF"/>
                          </a:highlight>
                          <a:latin typeface="Inter"/>
                          <a:ea typeface="Inter"/>
                          <a:cs typeface="Inter"/>
                          <a:sym typeface="Inter"/>
                        </a:rPr>
                        <a:t>The civil service examination system was squarely based upon the Confucian classics and upon recognized commentaries on those classics. The examination system was the basic support for the ongoing study of the Confucian classics during late-imperial times and could be said to have been the impetus [driving force] behind the school curriculum that was followed all over China, even at the level of the village school for young boys. (In imperial times educational opportunities were far more restricted for girls and women than were for boys. Some girls did get an education, but this was a minority.) The Confucian tradition was institutionally upheld by the imperial state in a very direct way. The opening lessons in the curriculum that gave these children basic literacy were the Confucian classics and other approved texts. For a young boy, simply going to school meant beginning the early part of the very curriculum which, if he succeeded at every level, would propel him into the examination system. What this curriculum meant, among other things, was absolute mastery of key Confucian texts.</a:t>
                      </a:r>
                      <a:endParaRPr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t/>
                      </a:r>
                      <a:endParaRPr b="1" sz="1000">
                        <a:latin typeface="Inter"/>
                        <a:ea typeface="Inter"/>
                        <a:cs typeface="Inter"/>
                        <a:sym typeface="Inter"/>
                      </a:endParaRPr>
                    </a:p>
                    <a:p>
                      <a:pPr indent="0" lvl="0" marL="0" rtl="0" algn="l">
                        <a:lnSpc>
                          <a:spcPct val="115000"/>
                        </a:lnSpc>
                        <a:spcBef>
                          <a:spcPts val="0"/>
                        </a:spcBef>
                        <a:spcAft>
                          <a:spcPts val="0"/>
                        </a:spcAft>
                        <a:buNone/>
                      </a:pPr>
                      <a:r>
                        <a:rPr b="1" lang="en" sz="1000">
                          <a:highlight>
                            <a:srgbClr val="FFFFFF"/>
                          </a:highlight>
                          <a:latin typeface="Inter"/>
                          <a:ea typeface="Inter"/>
                          <a:cs typeface="Inter"/>
                          <a:sym typeface="Inter"/>
                        </a:rPr>
                        <a:t>SOCIAL MOBILITY AND CURRICULAR UNIFORMITY UNDER THE CONFUCIAN SYSTEM</a:t>
                      </a:r>
                      <a:endParaRPr b="1" sz="1000">
                        <a:highlight>
                          <a:srgbClr val="FFFFFF"/>
                        </a:highlight>
                        <a:latin typeface="Inter"/>
                        <a:ea typeface="Inter"/>
                        <a:cs typeface="Inter"/>
                        <a:sym typeface="Inter"/>
                      </a:endParaRPr>
                    </a:p>
                    <a:p>
                      <a:pPr indent="0" lvl="0" marL="0" rtl="0" algn="l">
                        <a:lnSpc>
                          <a:spcPct val="115000"/>
                        </a:lnSpc>
                        <a:spcBef>
                          <a:spcPts val="0"/>
                        </a:spcBef>
                        <a:spcAft>
                          <a:spcPts val="0"/>
                        </a:spcAft>
                        <a:buNone/>
                      </a:pPr>
                      <a:r>
                        <a:rPr lang="en" sz="1000">
                          <a:highlight>
                            <a:srgbClr val="FFFFFF"/>
                          </a:highlight>
                          <a:latin typeface="Inter"/>
                          <a:ea typeface="Inter"/>
                          <a:cs typeface="Inter"/>
                          <a:sym typeface="Inter"/>
                        </a:rPr>
                        <a:t>The civil service examination system was an important vehicle of social mobility in imperial China. Even a youth from the poorest family could theoretically join the ranks of the educated elite by succeeding in the examination system. This assurance of success in the examinations dependent only on one’s ability rather than one’s social position helped circulate the key ideas of Confucianism -- concerning proper behavior, rituals, relationships, etc. -- through all levels of Chinese society. The hope of social mobility through success in this system was the motivation for going to school in the first place, whether one was the son of a scholar or a farmer. But even for the farmer’s son who did not do well enough to take the exams even at the lowest level, going to school had the major payoff of working literacy, and this literacy was acquired through mastery of the same basic texts that others who went on to pass the examinations at the highest level also studied. This curricular uniformity had an extremely powerful effect on Chinese society, and the major impetus for this uniformity was the meritocracy promoted by the civil service examination system.</a:t>
                      </a:r>
                      <a:endParaRPr sz="9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Helvetica Neue"/>
                          <a:ea typeface="Helvetica Neue"/>
                          <a:cs typeface="Helvetica Neue"/>
                          <a:sym typeface="Helvetica Neue"/>
                        </a:rPr>
                        <a:t>4. Why were the civil service examinations important to Chinese families?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 sz="1100">
                          <a:solidFill>
                            <a:schemeClr val="dk1"/>
                          </a:solidFill>
                          <a:latin typeface="Helvetica Neue"/>
                          <a:ea typeface="Helvetica Neue"/>
                          <a:cs typeface="Helvetica Neue"/>
                          <a:sym typeface="Helvetica Neue"/>
                        </a:rPr>
                        <a:t>5. This text states that success on the civil service examinations was “</a:t>
                      </a:r>
                      <a:r>
                        <a:rPr lang="en" sz="1100">
                          <a:solidFill>
                            <a:schemeClr val="dk1"/>
                          </a:solidFill>
                          <a:highlight>
                            <a:schemeClr val="lt1"/>
                          </a:highlight>
                          <a:latin typeface="Helvetica Neue"/>
                          <a:ea typeface="Helvetica Neue"/>
                          <a:cs typeface="Helvetica Neue"/>
                          <a:sym typeface="Helvetica Neue"/>
                        </a:rPr>
                        <a:t>dependent only on one’s ability rather than one’s social position.” What does that mean?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100">
                        <a:solidFill>
                          <a:schemeClr val="dk1"/>
                        </a:solidFill>
                        <a:highlight>
                          <a:schemeClr val="lt1"/>
                        </a:highlight>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 sz="1100">
                          <a:solidFill>
                            <a:schemeClr val="dk1"/>
                          </a:solidFill>
                          <a:highlight>
                            <a:schemeClr val="lt1"/>
                          </a:highlight>
                          <a:latin typeface="Helvetica Neue"/>
                          <a:ea typeface="Helvetica Neue"/>
                          <a:cs typeface="Helvetica Neue"/>
                          <a:sym typeface="Helvetica Neue"/>
                        </a:rPr>
                        <a:t>6. What were the effects of the civil service examination system on Chinese society?</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highlight>
                          <a:srgbClr val="FFFFFF"/>
                        </a:highlight>
                        <a:latin typeface="Helvetica Neue"/>
                        <a:ea typeface="Helvetica Neue"/>
                        <a:cs typeface="Helvetica Neue"/>
                        <a:sym typeface="Helvetica Neue"/>
                      </a:endParaRPr>
                    </a:p>
                  </a:txBody>
                  <a:tcPr marT="63500" marB="63500" marR="63500" marL="6350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0"/>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121" name="Google Shape;121;p20"/>
          <p:cNvSpPr txBox="1"/>
          <p:nvPr/>
        </p:nvSpPr>
        <p:spPr>
          <a:xfrm>
            <a:off x="0" y="0"/>
            <a:ext cx="10058400" cy="816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800">
                <a:latin typeface="Inter Medium"/>
                <a:ea typeface="Inter Medium"/>
                <a:cs typeface="Inter Medium"/>
                <a:sym typeface="Inter Medium"/>
              </a:rPr>
              <a:t>Chinese Philosophies &amp; Religion Influence: Document C</a:t>
            </a:r>
            <a:endParaRPr sz="1800">
              <a:latin typeface="Inter Medium"/>
              <a:ea typeface="Inter Medium"/>
              <a:cs typeface="Inter Medium"/>
              <a:sym typeface="Inter Medium"/>
            </a:endParaRPr>
          </a:p>
        </p:txBody>
      </p:sp>
      <p:pic>
        <p:nvPicPr>
          <p:cNvPr id="122" name="Google Shape;122;p20"/>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0"/>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0"/>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0"/>
          <p:cNvGraphicFramePr/>
          <p:nvPr/>
        </p:nvGraphicFramePr>
        <p:xfrm>
          <a:off x="143975" y="940575"/>
          <a:ext cx="3000000" cy="3000000"/>
        </p:xfrm>
        <a:graphic>
          <a:graphicData uri="http://schemas.openxmlformats.org/drawingml/2006/table">
            <a:tbl>
              <a:tblPr>
                <a:noFill/>
                <a:tableStyleId>{47980625-9E36-4311-A140-56C8751A037A}</a:tableStyleId>
              </a:tblPr>
              <a:tblGrid>
                <a:gridCol w="6236875"/>
                <a:gridCol w="3533550"/>
              </a:tblGrid>
              <a:tr h="709300">
                <a:tc gridSpan="2">
                  <a:txBody>
                    <a:bodyPr/>
                    <a:lstStyle/>
                    <a:p>
                      <a:pPr indent="0" lvl="0" marL="0" rtl="0" algn="ctr">
                        <a:spcBef>
                          <a:spcPts val="0"/>
                        </a:spcBef>
                        <a:spcAft>
                          <a:spcPts val="0"/>
                        </a:spcAft>
                        <a:buNone/>
                      </a:pPr>
                      <a:r>
                        <a:rPr b="1" lang="en">
                          <a:latin typeface="Helvetica Neue"/>
                          <a:ea typeface="Helvetica Neue"/>
                          <a:cs typeface="Helvetica Neue"/>
                          <a:sym typeface="Helvetica Neue"/>
                        </a:rPr>
                        <a:t>Impact of Neo-Confucianism on the Ming and Qing Dynasties</a:t>
                      </a:r>
                      <a:endParaRPr b="1">
                        <a:latin typeface="Helvetica Neue"/>
                        <a:ea typeface="Helvetica Neue"/>
                        <a:cs typeface="Helvetica Neue"/>
                        <a:sym typeface="Helvetica Neue"/>
                      </a:endParaRPr>
                    </a:p>
                    <a:p>
                      <a:pPr indent="0" lvl="0" marL="0" rtl="0" algn="l">
                        <a:spcBef>
                          <a:spcPts val="0"/>
                        </a:spcBef>
                        <a:spcAft>
                          <a:spcPts val="0"/>
                        </a:spcAft>
                        <a:buNone/>
                      </a:pPr>
                      <a:r>
                        <a:rPr b="1" lang="en" sz="1100">
                          <a:latin typeface="Helvetica Neue"/>
                          <a:ea typeface="Helvetica Neue"/>
                          <a:cs typeface="Helvetica Neue"/>
                          <a:sym typeface="Helvetica Neue"/>
                        </a:rPr>
                        <a:t>Directions: Read through the following document and answer the questions in the right hand column to explore the impact that Neo-Confucianism had on Ming and Qing China.</a:t>
                      </a:r>
                      <a:endParaRPr b="1" sz="1100">
                        <a:latin typeface="Helvetica Neue"/>
                        <a:ea typeface="Helvetica Neue"/>
                        <a:cs typeface="Helvetica Neue"/>
                        <a:sym typeface="Helvetica Neue"/>
                      </a:endParaRPr>
                    </a:p>
                  </a:txBody>
                  <a:tcPr marT="63500" marB="63500" marR="63500" marL="63500">
                    <a:solidFill>
                      <a:srgbClr val="D9D9D9"/>
                    </a:solidFill>
                  </a:tcPr>
                </a:tc>
                <a:tc hMerge="1"/>
              </a:tr>
              <a:tr h="5999325">
                <a:tc>
                  <a:txBody>
                    <a:bodyPr/>
                    <a:lstStyle/>
                    <a:p>
                      <a:pPr indent="0" lvl="0" marL="0" rtl="0" algn="l">
                        <a:lnSpc>
                          <a:spcPct val="115000"/>
                        </a:lnSpc>
                        <a:spcBef>
                          <a:spcPts val="0"/>
                        </a:spcBef>
                        <a:spcAft>
                          <a:spcPts val="0"/>
                        </a:spcAft>
                        <a:buNone/>
                      </a:pPr>
                      <a:r>
                        <a:t/>
                      </a:r>
                      <a:endParaRPr sz="9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1100">
                          <a:solidFill>
                            <a:schemeClr val="dk1"/>
                          </a:solidFill>
                          <a:latin typeface="Helvetica Neue"/>
                          <a:ea typeface="Helvetica Neue"/>
                          <a:cs typeface="Helvetica Neue"/>
                          <a:sym typeface="Helvetica Neue"/>
                        </a:rPr>
                        <a:t>1. How was life different for women during the Tang and Song era?</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sz="1100">
                          <a:solidFill>
                            <a:schemeClr val="dk1"/>
                          </a:solidFill>
                          <a:latin typeface="Helvetica Neue"/>
                          <a:ea typeface="Helvetica Neue"/>
                          <a:cs typeface="Helvetica Neue"/>
                          <a:sym typeface="Helvetica Neue"/>
                        </a:rPr>
                        <a:t>2. What religions did the empress Wu Zhao favor? Why?</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sz="1100">
                          <a:solidFill>
                            <a:schemeClr val="dk1"/>
                          </a:solidFill>
                          <a:latin typeface="Helvetica Neue"/>
                          <a:ea typeface="Helvetica Neue"/>
                          <a:cs typeface="Helvetica Neue"/>
                          <a:sym typeface="Helvetica Neue"/>
                        </a:rPr>
                        <a:t>3. What impact did the rise of Neo-Confucianism have on women in China?</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latin typeface="Helvetica Neue"/>
                        <a:ea typeface="Helvetica Neue"/>
                        <a:cs typeface="Helvetica Neue"/>
                        <a:sym typeface="Helvetica Neue"/>
                      </a:endParaRPr>
                    </a:p>
                    <a:p>
                      <a:pPr indent="0" lvl="0" marL="0" rtl="0" algn="l">
                        <a:spcBef>
                          <a:spcPts val="0"/>
                        </a:spcBef>
                        <a:spcAft>
                          <a:spcPts val="0"/>
                        </a:spcAft>
                        <a:buNone/>
                      </a:pPr>
                      <a:r>
                        <a:t/>
                      </a:r>
                      <a:endParaRPr sz="1100">
                        <a:highlight>
                          <a:srgbClr val="FFFFFF"/>
                        </a:highlight>
                        <a:latin typeface="Helvetica Neue"/>
                        <a:ea typeface="Helvetica Neue"/>
                        <a:cs typeface="Helvetica Neue"/>
                        <a:sym typeface="Helvetica Neue"/>
                      </a:endParaRPr>
                    </a:p>
                  </a:txBody>
                  <a:tcPr marT="63500" marB="63500" marR="63500" marL="63500"/>
                </a:tc>
              </a:tr>
            </a:tbl>
          </a:graphicData>
        </a:graphic>
      </p:graphicFrame>
      <p:pic>
        <p:nvPicPr>
          <p:cNvPr id="126" name="Google Shape;126;p20"/>
          <p:cNvPicPr preferRelativeResize="0"/>
          <p:nvPr/>
        </p:nvPicPr>
        <p:blipFill>
          <a:blip r:embed="rId5">
            <a:alphaModFix/>
          </a:blip>
          <a:stretch>
            <a:fillRect/>
          </a:stretch>
        </p:blipFill>
        <p:spPr>
          <a:xfrm>
            <a:off x="412225" y="1711375"/>
            <a:ext cx="1905000" cy="2162175"/>
          </a:xfrm>
          <a:prstGeom prst="rect">
            <a:avLst/>
          </a:prstGeom>
          <a:noFill/>
          <a:ln>
            <a:noFill/>
          </a:ln>
        </p:spPr>
      </p:pic>
      <p:sp>
        <p:nvSpPr>
          <p:cNvPr id="127" name="Google Shape;127;p20"/>
          <p:cNvSpPr txBox="1"/>
          <p:nvPr/>
        </p:nvSpPr>
        <p:spPr>
          <a:xfrm>
            <a:off x="2394775" y="2118075"/>
            <a:ext cx="3000000" cy="1451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100">
                <a:latin typeface="Helvetica Neue"/>
                <a:ea typeface="Helvetica Neue"/>
                <a:cs typeface="Helvetica Neue"/>
                <a:sym typeface="Helvetica Neue"/>
              </a:rPr>
              <a:t>Impact on Women: The Legacy of Empress Wu</a:t>
            </a:r>
            <a:endParaRPr b="1" sz="1100">
              <a:latin typeface="Helvetica Neue"/>
              <a:ea typeface="Helvetica Neue"/>
              <a:cs typeface="Helvetica Neue"/>
              <a:sym typeface="Helvetica Neue"/>
            </a:endParaRPr>
          </a:p>
          <a:p>
            <a:pPr indent="0" lvl="0" marL="0" rtl="0" algn="ctr">
              <a:spcBef>
                <a:spcPts val="0"/>
              </a:spcBef>
              <a:spcAft>
                <a:spcPts val="0"/>
              </a:spcAft>
              <a:buNone/>
            </a:pPr>
            <a:r>
              <a:t/>
            </a:r>
            <a:endParaRPr b="1" sz="1100">
              <a:latin typeface="Helvetica Neue"/>
              <a:ea typeface="Helvetica Neue"/>
              <a:cs typeface="Helvetica Neue"/>
              <a:sym typeface="Helvetica Neue"/>
            </a:endParaRPr>
          </a:p>
          <a:p>
            <a:pPr indent="0" lvl="0" marL="0" rtl="0" algn="l">
              <a:spcBef>
                <a:spcPts val="0"/>
              </a:spcBef>
              <a:spcAft>
                <a:spcPts val="0"/>
              </a:spcAft>
              <a:buNone/>
            </a:pPr>
            <a:r>
              <a:rPr lang="en" sz="1000">
                <a:latin typeface="Helvetica Neue"/>
                <a:ea typeface="Helvetica Neue"/>
                <a:cs typeface="Helvetica Neue"/>
                <a:sym typeface="Helvetica Neue"/>
              </a:rPr>
              <a:t>Source: http://commons.wikimedia.org/wiki/File:A_Tang_Dynasty_Empress_Wu_Zetian.JPG</a:t>
            </a:r>
            <a:endParaRPr/>
          </a:p>
        </p:txBody>
      </p:sp>
      <p:sp>
        <p:nvSpPr>
          <p:cNvPr id="128" name="Google Shape;128;p20"/>
          <p:cNvSpPr txBox="1"/>
          <p:nvPr/>
        </p:nvSpPr>
        <p:spPr>
          <a:xfrm>
            <a:off x="412225" y="4004075"/>
            <a:ext cx="5807700" cy="308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re-emphasis on Confucian male-dominated hierarchy [Neo-Confucianism] had an impact on family life and the status of women. During the Tang and early Song era, women enjoyed access to a broad range of activities….One of the early Tang emperors, Wu Zhao, was the only woman in Chinese history to rule in her own name. She turned to Buddhism for legitimacy, claiming that she was an incarnation of Maitreya (Buddha of the Future), and she favored Buddhists and Daoists over Confucians in her court and government. Under Empress Wu, Tang power reached its furthest geographic extent, but later Confucian writers expressed contempt for Wu and other powerful women. Empress Wu was accused of grotesque tortures and murders...The neo-Confucians attacked the Buddhists for promoting careers for women, such as scholarship and the monastic life, at the expense of marriage and raising a family. They created laws that favored men in inheritance, divorce, and family interactions, and they excluded women from an education that might allow them to enter the civil service.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r">
              <a:spcBef>
                <a:spcPts val="0"/>
              </a:spcBef>
              <a:spcAft>
                <a:spcPts val="0"/>
              </a:spcAft>
              <a:buNone/>
            </a:pPr>
            <a:r>
              <a:rPr lang="en" sz="1000">
                <a:solidFill>
                  <a:schemeClr val="dk1"/>
                </a:solidFill>
                <a:latin typeface="Helvetica Neue"/>
                <a:ea typeface="Helvetica Neue"/>
                <a:cs typeface="Helvetica Neue"/>
                <a:sym typeface="Helvetica Neue"/>
              </a:rPr>
              <a:t>Source: </a:t>
            </a:r>
            <a:r>
              <a:rPr i="1" lang="en" sz="1000">
                <a:solidFill>
                  <a:schemeClr val="dk1"/>
                </a:solidFill>
                <a:latin typeface="Helvetica Neue"/>
                <a:ea typeface="Helvetica Neue"/>
                <a:cs typeface="Helvetica Neue"/>
                <a:sym typeface="Helvetica Neue"/>
              </a:rPr>
              <a:t>AP World History: An Essential Coursebook </a:t>
            </a:r>
            <a:r>
              <a:rPr lang="en" sz="1000">
                <a:solidFill>
                  <a:schemeClr val="dk1"/>
                </a:solidFill>
                <a:latin typeface="Helvetica Neue"/>
                <a:ea typeface="Helvetica Neue"/>
                <a:cs typeface="Helvetica Neue"/>
                <a:sym typeface="Helvetica Neue"/>
              </a:rPr>
              <a:t>(2008) by Ethel Wood. p. 202.</a:t>
            </a:r>
            <a:endParaRPr sz="11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1"/>
          <p:cNvSpPr txBox="1"/>
          <p:nvPr/>
        </p:nvSpPr>
        <p:spPr>
          <a:xfrm>
            <a:off x="0" y="0"/>
            <a:ext cx="10058400" cy="710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1: Global Exchange &amp; Societies</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Exit Ticket - Lesson 9</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34" name="Google Shape;134;p21"/>
          <p:cNvPicPr preferRelativeResize="0"/>
          <p:nvPr/>
        </p:nvPicPr>
        <p:blipFill>
          <a:blip r:embed="rId3">
            <a:alphaModFix/>
          </a:blip>
          <a:stretch>
            <a:fillRect/>
          </a:stretch>
        </p:blipFill>
        <p:spPr>
          <a:xfrm>
            <a:off x="279881" y="178497"/>
            <a:ext cx="487486" cy="202146"/>
          </a:xfrm>
          <a:prstGeom prst="rect">
            <a:avLst/>
          </a:prstGeom>
          <a:noFill/>
          <a:ln>
            <a:noFill/>
          </a:ln>
        </p:spPr>
      </p:pic>
      <p:pic>
        <p:nvPicPr>
          <p:cNvPr id="135" name="Google Shape;135;p21"/>
          <p:cNvPicPr preferRelativeResize="0"/>
          <p:nvPr/>
        </p:nvPicPr>
        <p:blipFill rotWithShape="1">
          <a:blip r:embed="rId4">
            <a:alphaModFix/>
          </a:blip>
          <a:srcRect b="0" l="3067" r="43313" t="0"/>
          <a:stretch/>
        </p:blipFill>
        <p:spPr>
          <a:xfrm>
            <a:off x="294575" y="2914025"/>
            <a:ext cx="4661376" cy="4243074"/>
          </a:xfrm>
          <a:prstGeom prst="rect">
            <a:avLst/>
          </a:prstGeom>
          <a:noFill/>
          <a:ln>
            <a:noFill/>
          </a:ln>
        </p:spPr>
      </p:pic>
      <p:sp>
        <p:nvSpPr>
          <p:cNvPr id="136" name="Google Shape;136;p21"/>
          <p:cNvSpPr/>
          <p:nvPr/>
        </p:nvSpPr>
        <p:spPr>
          <a:xfrm>
            <a:off x="5158525" y="3436675"/>
            <a:ext cx="4661400" cy="3579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7" name="Google Shape;137;p21"/>
          <p:cNvSpPr txBox="1"/>
          <p:nvPr/>
        </p:nvSpPr>
        <p:spPr>
          <a:xfrm>
            <a:off x="6649528" y="3024023"/>
            <a:ext cx="1679400" cy="33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38" name="Google Shape;138;p21"/>
          <p:cNvSpPr txBox="1"/>
          <p:nvPr/>
        </p:nvSpPr>
        <p:spPr>
          <a:xfrm>
            <a:off x="1078065" y="1368369"/>
            <a:ext cx="8166600" cy="888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Chinese religions and philosophies influence governmental decisions in China?</a:t>
            </a:r>
            <a:endParaRPr b="1" i="1" sz="1700">
              <a:solidFill>
                <a:schemeClr val="dk1"/>
              </a:solidFill>
              <a:latin typeface="Inter"/>
              <a:ea typeface="Inter"/>
              <a:cs typeface="Inter"/>
              <a:sym typeface="Inter"/>
            </a:endParaRPr>
          </a:p>
        </p:txBody>
      </p:sp>
      <p:sp>
        <p:nvSpPr>
          <p:cNvPr id="139" name="Google Shape;139;p21"/>
          <p:cNvSpPr txBox="1"/>
          <p:nvPr/>
        </p:nvSpPr>
        <p:spPr>
          <a:xfrm>
            <a:off x="721376" y="2205482"/>
            <a:ext cx="8880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combination of writing and drawing, summarize the most significant impact of trade networks on societies in Afro-Eurasia. For the written component, you must “Say-it-in-Six!” You can use six words (no more, no less), but it does not have to be grammatically correct.</a:t>
            </a:r>
            <a:endParaRPr sz="1200">
              <a:solidFill>
                <a:schemeClr val="dk1"/>
              </a:solidFill>
              <a:latin typeface="Halant"/>
              <a:ea typeface="Halant"/>
              <a:cs typeface="Halant"/>
              <a:sym typeface="Halant"/>
            </a:endParaRPr>
          </a:p>
        </p:txBody>
      </p:sp>
      <p:pic>
        <p:nvPicPr>
          <p:cNvPr id="140" name="Google Shape;140;p21"/>
          <p:cNvPicPr preferRelativeResize="0"/>
          <p:nvPr/>
        </p:nvPicPr>
        <p:blipFill>
          <a:blip r:embed="rId5">
            <a:alphaModFix/>
          </a:blip>
          <a:stretch>
            <a:fillRect/>
          </a:stretch>
        </p:blipFill>
        <p:spPr>
          <a:xfrm>
            <a:off x="493763" y="7223664"/>
            <a:ext cx="333180" cy="333180"/>
          </a:xfrm>
          <a:prstGeom prst="rect">
            <a:avLst/>
          </a:prstGeom>
          <a:noFill/>
          <a:ln>
            <a:noFill/>
          </a:ln>
        </p:spPr>
      </p:pic>
      <p:sp>
        <p:nvSpPr>
          <p:cNvPr id="141" name="Google Shape;141;p21"/>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2" name="Google Shape;142;p21"/>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3" name="Google Shape;143;p21"/>
          <p:cNvSpPr txBox="1"/>
          <p:nvPr/>
        </p:nvSpPr>
        <p:spPr>
          <a:xfrm>
            <a:off x="826950" y="926850"/>
            <a:ext cx="86421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